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618" r:id="rId2"/>
    <p:sldId id="316" r:id="rId3"/>
    <p:sldId id="547" r:id="rId4"/>
    <p:sldId id="548" r:id="rId5"/>
    <p:sldId id="549" r:id="rId6"/>
    <p:sldId id="585" r:id="rId7"/>
    <p:sldId id="587" r:id="rId8"/>
    <p:sldId id="551" r:id="rId9"/>
    <p:sldId id="553" r:id="rId10"/>
    <p:sldId id="554" r:id="rId11"/>
    <p:sldId id="555" r:id="rId12"/>
    <p:sldId id="556" r:id="rId13"/>
    <p:sldId id="557" r:id="rId14"/>
    <p:sldId id="558" r:id="rId15"/>
    <p:sldId id="559" r:id="rId16"/>
    <p:sldId id="560" r:id="rId17"/>
    <p:sldId id="561" r:id="rId18"/>
    <p:sldId id="562" r:id="rId19"/>
    <p:sldId id="613" r:id="rId20"/>
    <p:sldId id="576" r:id="rId21"/>
    <p:sldId id="580" r:id="rId22"/>
    <p:sldId id="615" r:id="rId23"/>
    <p:sldId id="614" r:id="rId24"/>
    <p:sldId id="604" r:id="rId25"/>
    <p:sldId id="616" r:id="rId26"/>
    <p:sldId id="583" r:id="rId27"/>
    <p:sldId id="581" r:id="rId28"/>
    <p:sldId id="603" r:id="rId29"/>
    <p:sldId id="584" r:id="rId30"/>
    <p:sldId id="617" r:id="rId31"/>
    <p:sldId id="564" r:id="rId32"/>
    <p:sldId id="565" r:id="rId33"/>
    <p:sldId id="567" r:id="rId34"/>
    <p:sldId id="568" r:id="rId35"/>
    <p:sldId id="569" r:id="rId36"/>
    <p:sldId id="570" r:id="rId37"/>
    <p:sldId id="572" r:id="rId38"/>
    <p:sldId id="573" r:id="rId39"/>
    <p:sldId id="574" r:id="rId40"/>
    <p:sldId id="577" r:id="rId41"/>
    <p:sldId id="578" r:id="rId42"/>
    <p:sldId id="582" r:id="rId43"/>
    <p:sldId id="600" r:id="rId44"/>
    <p:sldId id="601" r:id="rId45"/>
    <p:sldId id="602" r:id="rId46"/>
    <p:sldId id="389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67" autoAdjust="0"/>
  </p:normalViewPr>
  <p:slideViewPr>
    <p:cSldViewPr>
      <p:cViewPr>
        <p:scale>
          <a:sx n="100" d="100"/>
          <a:sy n="100" d="100"/>
        </p:scale>
        <p:origin x="-194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07B9D-BB77-4FE5-A9F5-0999D36B7C0C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DC817-3888-46D5-BC47-BBB3EDD982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2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F95092B-DB4D-49F4-8103-6E50D69FF550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7811412-DAD1-42C1-BC6E-8F751907F6F8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2C8BFBF-B977-46DD-960F-93E2C4319656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17815B8-EC5F-4B6E-A4B7-1B8D38A6AC47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88E6A04-B26F-4580-83D6-06C904E364E4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0583E0D-6DC8-44B3-A872-D507B639559A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C441F28-C623-4E81-8377-385380531387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035AF03-68FD-4CC8-B2D2-A3C24C08F031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C2D7BEF-910D-47BA-ADFA-C3DBF4739064}" type="slidenum">
              <a:rPr lang="en-US" sz="1200"/>
              <a:pPr eaLnBrk="1" hangingPunct="1"/>
              <a:t>18</a:t>
            </a:fld>
            <a:endParaRPr lang="en-US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C2D7BEF-910D-47BA-ADFA-C3DBF4739064}" type="slidenum">
              <a:rPr lang="en-US" sz="1200"/>
              <a:pPr eaLnBrk="1" hangingPunct="1"/>
              <a:t>19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4991599-3483-423B-B6DE-B3CD32EFD4B8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5076B0F-B074-4C76-AF30-3499DEEA5683}" type="slidenum">
              <a:rPr lang="en-US" sz="1200"/>
              <a:pPr eaLnBrk="1" hangingPunct="1"/>
              <a:t>21</a:t>
            </a:fld>
            <a:endParaRPr lang="en-US" sz="12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5076B0F-B074-4C76-AF30-3499DEEA5683}" type="slidenum">
              <a:rPr lang="en-US" sz="1200"/>
              <a:pPr eaLnBrk="1" hangingPunct="1"/>
              <a:t>22</a:t>
            </a:fld>
            <a:endParaRPr lang="en-US" sz="12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C2D7BEF-910D-47BA-ADFA-C3DBF4739064}" type="slidenum">
              <a:rPr lang="en-US" sz="1200"/>
              <a:pPr eaLnBrk="1" hangingPunct="1"/>
              <a:t>23</a:t>
            </a:fld>
            <a:endParaRPr lang="en-US" sz="12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5076B0F-B074-4C76-AF30-3499DEEA5683}" type="slidenum">
              <a:rPr lang="en-US" sz="1200"/>
              <a:pPr eaLnBrk="1" hangingPunct="1"/>
              <a:t>24</a:t>
            </a:fld>
            <a:endParaRPr lang="en-US" sz="120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5076B0F-B074-4C76-AF30-3499DEEA5683}" type="slidenum">
              <a:rPr lang="en-US" sz="1200"/>
              <a:pPr eaLnBrk="1" hangingPunct="1"/>
              <a:t>25</a:t>
            </a:fld>
            <a:endParaRPr lang="en-US" sz="120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72FF300-BDB5-44B5-A884-3D3EC0339CA2}" type="slidenum">
              <a:rPr lang="en-US" sz="1200"/>
              <a:pPr eaLnBrk="1" hangingPunct="1"/>
              <a:t>26</a:t>
            </a:fld>
            <a:endParaRPr lang="en-US" sz="120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F2D2082-F9AD-41E9-A1ED-D1C55E060FA6}" type="slidenum">
              <a:rPr lang="en-US" sz="1200"/>
              <a:pPr eaLnBrk="1" hangingPunct="1"/>
              <a:t>27</a:t>
            </a:fld>
            <a:endParaRPr lang="en-US" sz="120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F2D2082-F9AD-41E9-A1ED-D1C55E060FA6}" type="slidenum">
              <a:rPr lang="en-US" sz="1200"/>
              <a:pPr eaLnBrk="1" hangingPunct="1"/>
              <a:t>28</a:t>
            </a:fld>
            <a:endParaRPr lang="en-US" sz="120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520435D-E057-466D-83A3-73877810CC09}" type="slidenum">
              <a:rPr lang="en-US" sz="1200"/>
              <a:pPr eaLnBrk="1" hangingPunct="1"/>
              <a:t>29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C5F4D01-6F1F-4B72-BEEC-182645C2A49E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EEA7ADB-26C2-4BB9-ACFC-D40C3F679A79}" type="slidenum">
              <a:rPr lang="en-US" sz="1200"/>
              <a:pPr eaLnBrk="1" hangingPunct="1"/>
              <a:t>30</a:t>
            </a:fld>
            <a:endParaRPr lang="en-US" sz="120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D49A4F9-18E2-4169-BC3F-298B37858082}" type="slidenum">
              <a:rPr lang="en-US" sz="1200"/>
              <a:pPr eaLnBrk="1" hangingPunct="1"/>
              <a:t>31</a:t>
            </a:fld>
            <a:endParaRPr lang="en-US" sz="120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E56AE4A-E8C3-49A2-A230-FEC358F05A75}" type="slidenum">
              <a:rPr lang="en-US" sz="1200"/>
              <a:pPr eaLnBrk="1" hangingPunct="1"/>
              <a:t>32</a:t>
            </a:fld>
            <a:endParaRPr lang="en-US" sz="120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A0505AB-2ECA-4024-9DE4-E54EA0F7BF76}" type="slidenum">
              <a:rPr lang="en-US" sz="1200"/>
              <a:pPr eaLnBrk="1" hangingPunct="1"/>
              <a:t>33</a:t>
            </a:fld>
            <a:endParaRPr lang="en-US" sz="120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07A59A7-88A2-44F4-A704-16A5C7342E12}" type="slidenum">
              <a:rPr lang="en-US" sz="1200"/>
              <a:pPr eaLnBrk="1" hangingPunct="1"/>
              <a:t>34</a:t>
            </a:fld>
            <a:endParaRPr lang="en-US" sz="120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C4DF476-4323-4EC1-8251-2C0D2ED66495}" type="slidenum">
              <a:rPr lang="en-US" sz="1200"/>
              <a:pPr eaLnBrk="1" hangingPunct="1"/>
              <a:t>35</a:t>
            </a:fld>
            <a:endParaRPr lang="en-US" sz="120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C25525-6840-463F-B411-EC6E9F647318}" type="slidenum">
              <a:rPr lang="en-US" sz="1200"/>
              <a:pPr eaLnBrk="1" hangingPunct="1"/>
              <a:t>36</a:t>
            </a:fld>
            <a:endParaRPr lang="en-US" sz="120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FAA02D8-2548-4ED2-8BEE-1391473D283C}" type="slidenum">
              <a:rPr lang="en-US" sz="1200"/>
              <a:pPr eaLnBrk="1" hangingPunct="1"/>
              <a:t>37</a:t>
            </a:fld>
            <a:endParaRPr lang="en-US" sz="120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C2698F5-86A4-4325-A1D8-D9EB32C8BFC0}" type="slidenum">
              <a:rPr lang="en-US" sz="1200"/>
              <a:pPr eaLnBrk="1" hangingPunct="1"/>
              <a:t>38</a:t>
            </a:fld>
            <a:endParaRPr lang="en-US" sz="120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55F6C58-A1E5-4D57-9792-6564698AA04E}" type="slidenum">
              <a:rPr lang="en-US" sz="1200"/>
              <a:pPr eaLnBrk="1" hangingPunct="1"/>
              <a:t>39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B0F932-F02F-4C14-92F2-42E28A098A0D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72744CD-E237-4FAA-B191-13F9A2BDDE90}" type="slidenum">
              <a:rPr lang="en-US" sz="1200"/>
              <a:pPr eaLnBrk="1" hangingPunct="1"/>
              <a:t>40</a:t>
            </a:fld>
            <a:endParaRPr lang="en-US" sz="120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B3D3B6F-E57E-4C46-BE2C-7C6A1E4F4CB4}" type="slidenum">
              <a:rPr lang="en-US" sz="1200"/>
              <a:pPr eaLnBrk="1" hangingPunct="1"/>
              <a:t>41</a:t>
            </a:fld>
            <a:endParaRPr lang="en-US" sz="120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1E8394D-DA89-4A70-B7EB-B4AD6F772ED1}" type="slidenum">
              <a:rPr lang="en-US" sz="1200"/>
              <a:pPr eaLnBrk="1" hangingPunct="1"/>
              <a:t>42</a:t>
            </a:fld>
            <a:endParaRPr lang="en-US" sz="120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EEA7ADB-26C2-4BB9-ACFC-D40C3F679A79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EEA7ADB-26C2-4BB9-ACFC-D40C3F679A79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EEA7ADB-26C2-4BB9-ACFC-D40C3F679A79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80415F5-27D2-40E8-B932-91A6BBF524EF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25268" indent="-27894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15797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62115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08434" indent="-223159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54753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01071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47390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93708" indent="-22315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FE5EC7D-8A87-4F3B-9373-194525F9642F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0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9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4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4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5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2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6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4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5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3680-D0BC-4BCF-840F-2A0CA9B9CFB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6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Everyone:</a:t>
            </a:r>
            <a:b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New Digital Resource for Beginning Greek 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391400" cy="25908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 taught at 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Louisiana State University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Spring 2013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Albert Watanabe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17: Participles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440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2291" name="Text Box 1027"/>
          <p:cNvSpPr txBox="1">
            <a:spLocks noChangeArrowheads="1"/>
          </p:cNvSpPr>
          <p:nvPr/>
        </p:nvSpPr>
        <p:spPr bwMode="auto">
          <a:xfrm>
            <a:off x="685800" y="1981200"/>
            <a:ext cx="79248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FFFF00"/>
                </a:solidFill>
                <a:cs typeface="Times New Roman" pitchFamily="18" charset="0"/>
              </a:rPr>
              <a:t>present active </a:t>
            </a:r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participle</a:t>
            </a:r>
            <a:endParaRPr lang="en-US" sz="2800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algn="ctr" eaLnBrk="1" hangingPunct="1"/>
            <a:r>
              <a:rPr lang="en-US" b="1" dirty="0">
                <a:solidFill>
                  <a:srgbClr val="FFFF00"/>
                </a:solidFill>
              </a:rPr>
              <a:t>	present participle active</a:t>
            </a:r>
            <a:r>
              <a:rPr lang="en-US" dirty="0">
                <a:solidFill>
                  <a:schemeClr val="bg1"/>
                </a:solidFill>
              </a:rPr>
              <a:t> of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εἰμί </a:t>
            </a:r>
            <a:r>
              <a:rPr lang="en-US" dirty="0">
                <a:solidFill>
                  <a:schemeClr val="bg1"/>
                </a:solidFill>
              </a:rPr>
              <a:t>“be” </a:t>
            </a:r>
          </a:p>
          <a:p>
            <a:pPr algn="ctr" eaLnBrk="1" hangingPunct="1"/>
            <a:r>
              <a:rPr lang="en-US" b="1" dirty="0" smtClean="0">
                <a:solidFill>
                  <a:srgbClr val="FFFF00"/>
                </a:solidFill>
              </a:rPr>
              <a:t>masculine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forms</a:t>
            </a:r>
          </a:p>
        </p:txBody>
      </p:sp>
      <p:sp>
        <p:nvSpPr>
          <p:cNvPr id="12292" name="Text Box 1028"/>
          <p:cNvSpPr txBox="1">
            <a:spLocks noChangeArrowheads="1"/>
          </p:cNvSpPr>
          <p:nvPr/>
        </p:nvSpPr>
        <p:spPr bwMode="auto">
          <a:xfrm>
            <a:off x="1447800" y="3276600"/>
            <a:ext cx="187423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u="sng" dirty="0">
                <a:solidFill>
                  <a:schemeClr val="bg1"/>
                </a:solidFill>
                <a:latin typeface="Palatino Linotype" pitchFamily="18" charset="0"/>
              </a:rPr>
              <a:t>singular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Nom. 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ὤν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Gen.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ὄντ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ος</a:t>
            </a:r>
            <a:endParaRPr lang="en-US" b="1" dirty="0">
              <a:solidFill>
                <a:schemeClr val="bg1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Dat.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 ὄντ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ι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Acc.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 </a:t>
            </a: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ὄντ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</p:txBody>
      </p:sp>
      <p:sp>
        <p:nvSpPr>
          <p:cNvPr id="12293" name="Text Box 1029"/>
          <p:cNvSpPr txBox="1">
            <a:spLocks noChangeArrowheads="1"/>
          </p:cNvSpPr>
          <p:nvPr/>
        </p:nvSpPr>
        <p:spPr bwMode="auto">
          <a:xfrm>
            <a:off x="4800600" y="3276600"/>
            <a:ext cx="196079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u="sng" dirty="0">
                <a:solidFill>
                  <a:schemeClr val="bg1"/>
                </a:solidFill>
                <a:latin typeface="Palatino Linotype" pitchFamily="18" charset="0"/>
              </a:rPr>
              <a:t>plural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Nom.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ὄντ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ες</a:t>
            </a:r>
            <a:endParaRPr lang="en-US" b="1" dirty="0">
              <a:solidFill>
                <a:schemeClr val="bg1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Gen.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ὄντ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ων</a:t>
            </a:r>
            <a:endParaRPr lang="en-US" b="1" dirty="0">
              <a:solidFill>
                <a:schemeClr val="bg1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Dat.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 οὖ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σι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Acc.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 </a:t>
            </a: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ὄντ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ας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</p:txBody>
      </p:sp>
      <p:sp>
        <p:nvSpPr>
          <p:cNvPr id="12294" name="Text Box 1030"/>
          <p:cNvSpPr txBox="1">
            <a:spLocks noChangeArrowheads="1"/>
          </p:cNvSpPr>
          <p:nvPr/>
        </p:nvSpPr>
        <p:spPr bwMode="auto">
          <a:xfrm>
            <a:off x="2420938" y="5715000"/>
            <a:ext cx="4410075" cy="8350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b="1">
                <a:solidFill>
                  <a:schemeClr val="bg1"/>
                </a:solidFill>
                <a:latin typeface="Palatino Linotype" pitchFamily="18" charset="0"/>
              </a:rPr>
              <a:t>nom. sg.: </a:t>
            </a:r>
            <a:r>
              <a:rPr lang="el-GR" b="1">
                <a:solidFill>
                  <a:schemeClr val="bg1"/>
                </a:solidFill>
                <a:latin typeface="Palatino Linotype" pitchFamily="18" charset="0"/>
              </a:rPr>
              <a:t>ον</a:t>
            </a:r>
            <a:r>
              <a:rPr lang="el-GR" b="1">
                <a:solidFill>
                  <a:srgbClr val="FFFF00"/>
                </a:solidFill>
                <a:latin typeface="Palatino Linotype" pitchFamily="18" charset="0"/>
              </a:rPr>
              <a:t>τς</a:t>
            </a:r>
            <a:r>
              <a:rPr lang="el-GR" b="1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b="1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b="1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</a:t>
            </a:r>
            <a:r>
              <a:rPr lang="el-GR" b="1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ν</a:t>
            </a:r>
            <a:r>
              <a:rPr lang="el-GR" b="1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ς</a:t>
            </a:r>
            <a:r>
              <a:rPr lang="el-GR" b="1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  </a:t>
            </a:r>
            <a:r>
              <a:rPr lang="el-GR" b="1">
                <a:solidFill>
                  <a:srgbClr val="FFFF00"/>
                </a:solidFill>
                <a:latin typeface="Palatino Linotype" pitchFamily="18" charset="0"/>
              </a:rPr>
              <a:t>ω</a:t>
            </a:r>
            <a:r>
              <a:rPr lang="el-GR" b="1">
                <a:solidFill>
                  <a:schemeClr val="bg1"/>
                </a:solidFill>
                <a:latin typeface="Palatino Linotype" pitchFamily="18" charset="0"/>
              </a:rPr>
              <a:t>ν</a:t>
            </a:r>
            <a:endParaRPr lang="en-US" b="1">
              <a:solidFill>
                <a:schemeClr val="bg1"/>
              </a:solidFill>
              <a:latin typeface="Palatino Linotype" pitchFamily="18" charset="0"/>
            </a:endParaRPr>
          </a:p>
          <a:p>
            <a:pPr algn="ctr" eaLnBrk="1" hangingPunct="1"/>
            <a:r>
              <a:rPr lang="en-US" b="1">
                <a:solidFill>
                  <a:schemeClr val="bg1"/>
                </a:solidFill>
                <a:latin typeface="Palatino Linotype" pitchFamily="18" charset="0"/>
              </a:rPr>
              <a:t>dat. pl.: </a:t>
            </a:r>
            <a:r>
              <a:rPr lang="el-GR" b="1">
                <a:solidFill>
                  <a:schemeClr val="bg1"/>
                </a:solidFill>
                <a:latin typeface="Palatino Linotype" pitchFamily="18" charset="0"/>
              </a:rPr>
              <a:t>ον</a:t>
            </a:r>
            <a:r>
              <a:rPr lang="el-GR" b="1">
                <a:solidFill>
                  <a:srgbClr val="FFFF00"/>
                </a:solidFill>
                <a:latin typeface="Palatino Linotype" pitchFamily="18" charset="0"/>
              </a:rPr>
              <a:t>τσ</a:t>
            </a:r>
            <a:r>
              <a:rPr lang="el-GR" b="1">
                <a:solidFill>
                  <a:schemeClr val="bg1"/>
                </a:solidFill>
                <a:latin typeface="Palatino Linotype" pitchFamily="18" charset="0"/>
              </a:rPr>
              <a:t>ι </a:t>
            </a:r>
            <a:r>
              <a:rPr lang="el-GR" b="1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b="1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ον</a:t>
            </a:r>
            <a:r>
              <a:rPr lang="el-GR" b="1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σι  </a:t>
            </a:r>
            <a:r>
              <a:rPr lang="el-GR" b="1">
                <a:solidFill>
                  <a:srgbClr val="FFFF00"/>
                </a:solidFill>
                <a:latin typeface="Palatino Linotype" pitchFamily="18" charset="0"/>
              </a:rPr>
              <a:t>ου</a:t>
            </a:r>
            <a:r>
              <a:rPr lang="el-GR" b="1">
                <a:solidFill>
                  <a:schemeClr val="bg1"/>
                </a:solidFill>
                <a:latin typeface="Palatino Linotype" pitchFamily="18" charset="0"/>
              </a:rPr>
              <a:t>σι</a:t>
            </a:r>
            <a:endParaRPr lang="en-US" b="1">
              <a:solidFill>
                <a:schemeClr val="bg1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37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79248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FFFF00"/>
                </a:solidFill>
                <a:cs typeface="Times New Roman" pitchFamily="18" charset="0"/>
              </a:rPr>
              <a:t>present active </a:t>
            </a:r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participle</a:t>
            </a:r>
            <a:endParaRPr lang="en-US" sz="2800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algn="ctr" eaLnBrk="1" hangingPunct="1"/>
            <a:r>
              <a:rPr lang="en-US" b="1" dirty="0">
                <a:solidFill>
                  <a:srgbClr val="FFFF00"/>
                </a:solidFill>
              </a:rPr>
              <a:t>present participle active</a:t>
            </a:r>
            <a:r>
              <a:rPr lang="en-US" dirty="0">
                <a:solidFill>
                  <a:schemeClr val="bg1"/>
                </a:solidFill>
              </a:rPr>
              <a:t> of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εἰμί </a:t>
            </a:r>
            <a:r>
              <a:rPr lang="en-US" dirty="0">
                <a:solidFill>
                  <a:schemeClr val="bg1"/>
                </a:solidFill>
              </a:rPr>
              <a:t>“be” </a:t>
            </a:r>
          </a:p>
          <a:p>
            <a:pPr algn="ctr" eaLnBrk="1" hangingPunct="1"/>
            <a:r>
              <a:rPr lang="en-US" b="1" dirty="0" smtClean="0">
                <a:solidFill>
                  <a:srgbClr val="FFFF00"/>
                </a:solidFill>
              </a:rPr>
              <a:t>feminine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forms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447800" y="3276600"/>
            <a:ext cx="196239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u="sng" dirty="0">
                <a:solidFill>
                  <a:schemeClr val="bg1"/>
                </a:solidFill>
                <a:latin typeface="Palatino Linotype" pitchFamily="18" charset="0"/>
              </a:rPr>
              <a:t>singular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Nom.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οὖσ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Gen.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οὔσ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ης</a:t>
            </a:r>
            <a:endParaRPr lang="en-US" b="1" dirty="0">
              <a:solidFill>
                <a:schemeClr val="bg1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Dat.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 οὔσ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ῃ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Acc.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 </a:t>
            </a: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οὖσ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αν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800600" y="3276600"/>
            <a:ext cx="204735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u="sng" dirty="0">
                <a:solidFill>
                  <a:schemeClr val="bg1"/>
                </a:solidFill>
                <a:latin typeface="Palatino Linotype" pitchFamily="18" charset="0"/>
              </a:rPr>
              <a:t>plural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Nom.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οὖσ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αι</a:t>
            </a:r>
            <a:endParaRPr lang="en-US" b="1" dirty="0">
              <a:solidFill>
                <a:schemeClr val="bg1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Gen.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οὐσ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ῶν</a:t>
            </a:r>
            <a:endParaRPr lang="en-US" b="1" dirty="0">
              <a:solidFill>
                <a:schemeClr val="bg1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Dat.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 οὔσ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αις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Acc.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 </a:t>
            </a: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οὔσ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ας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520190" y="5705475"/>
            <a:ext cx="6251263" cy="83099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chemeClr val="bg1"/>
                </a:solidFill>
              </a:rPr>
              <a:t>These are the same endings used by </a:t>
            </a:r>
          </a:p>
          <a:p>
            <a:pPr algn="ctr" eaLnBrk="1" hangingPunct="1"/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δόξα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–ης ἡ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en-US" dirty="0">
                <a:solidFill>
                  <a:schemeClr val="bg1"/>
                </a:solidFill>
                <a:cs typeface="Times New Roman" pitchFamily="18" charset="0"/>
              </a:rPr>
              <a:t>glory, judgment, opinion</a:t>
            </a:r>
            <a:r>
              <a:rPr lang="en-US" dirty="0" smtClean="0">
                <a:solidFill>
                  <a:schemeClr val="bg1"/>
                </a:solidFill>
              </a:rPr>
              <a:t>” </a:t>
            </a:r>
            <a:r>
              <a:rPr lang="en-US" dirty="0">
                <a:solidFill>
                  <a:schemeClr val="bg1"/>
                </a:solidFill>
              </a:rPr>
              <a:t>in </a:t>
            </a:r>
            <a:r>
              <a:rPr lang="en-US" dirty="0" smtClean="0">
                <a:solidFill>
                  <a:schemeClr val="bg1"/>
                </a:solidFill>
              </a:rPr>
              <a:t>Unit 8</a:t>
            </a:r>
            <a:endParaRPr lang="en-US" dirty="0">
              <a:solidFill>
                <a:schemeClr val="bg1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95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4339" name="Text Box 1027"/>
          <p:cNvSpPr txBox="1">
            <a:spLocks noChangeArrowheads="1"/>
          </p:cNvSpPr>
          <p:nvPr/>
        </p:nvSpPr>
        <p:spPr bwMode="auto">
          <a:xfrm>
            <a:off x="685800" y="1981200"/>
            <a:ext cx="79248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FFFF00"/>
                </a:solidFill>
                <a:cs typeface="Times New Roman" pitchFamily="18" charset="0"/>
              </a:rPr>
              <a:t>present active participle </a:t>
            </a:r>
            <a:endParaRPr lang="el-GR" sz="2800" b="1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algn="ctr" eaLnBrk="1" hangingPunct="1"/>
            <a:r>
              <a:rPr lang="en-US" b="1" dirty="0" smtClean="0">
                <a:solidFill>
                  <a:srgbClr val="FFFF00"/>
                </a:solidFill>
              </a:rPr>
              <a:t>present </a:t>
            </a:r>
            <a:r>
              <a:rPr lang="en-US" b="1" dirty="0">
                <a:solidFill>
                  <a:srgbClr val="FFFF00"/>
                </a:solidFill>
              </a:rPr>
              <a:t>participle active</a:t>
            </a:r>
            <a:r>
              <a:rPr lang="en-US" dirty="0">
                <a:solidFill>
                  <a:schemeClr val="bg1"/>
                </a:solidFill>
              </a:rPr>
              <a:t> of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εἰμί </a:t>
            </a:r>
            <a:r>
              <a:rPr lang="en-US" dirty="0">
                <a:solidFill>
                  <a:schemeClr val="bg1"/>
                </a:solidFill>
              </a:rPr>
              <a:t>“be” </a:t>
            </a:r>
          </a:p>
          <a:p>
            <a:pPr algn="ctr" eaLnBrk="1" hangingPunct="1"/>
            <a:r>
              <a:rPr lang="en-US" b="1" dirty="0" smtClean="0">
                <a:solidFill>
                  <a:srgbClr val="FFFF00"/>
                </a:solidFill>
              </a:rPr>
              <a:t>neuter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forms</a:t>
            </a:r>
          </a:p>
        </p:txBody>
      </p:sp>
      <p:sp>
        <p:nvSpPr>
          <p:cNvPr id="14340" name="Text Box 1028"/>
          <p:cNvSpPr txBox="1">
            <a:spLocks noChangeArrowheads="1"/>
          </p:cNvSpPr>
          <p:nvPr/>
        </p:nvSpPr>
        <p:spPr bwMode="auto">
          <a:xfrm>
            <a:off x="1447800" y="3276600"/>
            <a:ext cx="187423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u="sng" dirty="0">
                <a:solidFill>
                  <a:schemeClr val="bg1"/>
                </a:solidFill>
                <a:latin typeface="Palatino Linotype" pitchFamily="18" charset="0"/>
              </a:rPr>
              <a:t>singular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Nom.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ὄν</a:t>
            </a:r>
            <a:endParaRPr lang="en-US" b="1" dirty="0">
              <a:solidFill>
                <a:schemeClr val="bg1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Gen.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ὄντ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ος</a:t>
            </a:r>
            <a:endParaRPr lang="en-US" b="1" dirty="0">
              <a:solidFill>
                <a:schemeClr val="bg1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Dat.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 ὄντ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ι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Acc.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= </a:t>
            </a:r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nom. </a:t>
            </a:r>
            <a:endParaRPr lang="el-GR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14341" name="Text Box 1029"/>
          <p:cNvSpPr txBox="1">
            <a:spLocks noChangeArrowheads="1"/>
          </p:cNvSpPr>
          <p:nvPr/>
        </p:nvSpPr>
        <p:spPr bwMode="auto">
          <a:xfrm>
            <a:off x="4800600" y="3276600"/>
            <a:ext cx="196079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u="sng" dirty="0">
                <a:solidFill>
                  <a:schemeClr val="bg1"/>
                </a:solidFill>
                <a:latin typeface="Palatino Linotype" pitchFamily="18" charset="0"/>
              </a:rPr>
              <a:t>plural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Nom.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ὄντ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endParaRPr lang="en-US" b="1" dirty="0">
              <a:solidFill>
                <a:schemeClr val="bg1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Gen.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ὄντ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ων</a:t>
            </a:r>
            <a:endParaRPr lang="en-US" b="1" dirty="0">
              <a:solidFill>
                <a:schemeClr val="bg1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Dat.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 οὖ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σι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Acc.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 = </a:t>
            </a:r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nom</a:t>
            </a:r>
            <a:r>
              <a:rPr lang="en-US" b="1" dirty="0" smtClean="0">
                <a:solidFill>
                  <a:schemeClr val="bg1"/>
                </a:solidFill>
                <a:latin typeface="Palatino Linotype" pitchFamily="18" charset="0"/>
              </a:rPr>
              <a:t>.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</p:txBody>
      </p:sp>
      <p:sp>
        <p:nvSpPr>
          <p:cNvPr id="14342" name="Text Box 1030"/>
          <p:cNvSpPr txBox="1">
            <a:spLocks noChangeArrowheads="1"/>
          </p:cNvSpPr>
          <p:nvPr/>
        </p:nvSpPr>
        <p:spPr bwMode="auto">
          <a:xfrm>
            <a:off x="2420938" y="5715000"/>
            <a:ext cx="4410075" cy="8350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b="1">
                <a:solidFill>
                  <a:schemeClr val="bg1"/>
                </a:solidFill>
                <a:latin typeface="Palatino Linotype" pitchFamily="18" charset="0"/>
              </a:rPr>
              <a:t>nom. sg.: </a:t>
            </a:r>
            <a:r>
              <a:rPr lang="el-GR" b="1">
                <a:solidFill>
                  <a:schemeClr val="bg1"/>
                </a:solidFill>
                <a:latin typeface="Palatino Linotype" pitchFamily="18" charset="0"/>
              </a:rPr>
              <a:t>ον</a:t>
            </a:r>
            <a:r>
              <a:rPr lang="el-GR" b="1">
                <a:solidFill>
                  <a:srgbClr val="FFFF00"/>
                </a:solidFill>
                <a:latin typeface="Palatino Linotype" pitchFamily="18" charset="0"/>
              </a:rPr>
              <a:t>τ</a:t>
            </a:r>
            <a:r>
              <a:rPr lang="el-GR" b="1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b="1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b="1">
                <a:solidFill>
                  <a:schemeClr val="bg1"/>
                </a:solidFill>
                <a:latin typeface="Palatino Linotype" pitchFamily="18" charset="0"/>
              </a:rPr>
              <a:t>ον</a:t>
            </a:r>
            <a:endParaRPr lang="en-US" b="1">
              <a:solidFill>
                <a:schemeClr val="bg1"/>
              </a:solidFill>
              <a:latin typeface="Palatino Linotype" pitchFamily="18" charset="0"/>
            </a:endParaRPr>
          </a:p>
          <a:p>
            <a:pPr algn="ctr" eaLnBrk="1" hangingPunct="1"/>
            <a:r>
              <a:rPr lang="en-US" b="1">
                <a:solidFill>
                  <a:schemeClr val="bg1"/>
                </a:solidFill>
                <a:latin typeface="Palatino Linotype" pitchFamily="18" charset="0"/>
              </a:rPr>
              <a:t>dat. pl.: </a:t>
            </a:r>
            <a:r>
              <a:rPr lang="el-GR" b="1">
                <a:solidFill>
                  <a:schemeClr val="bg1"/>
                </a:solidFill>
                <a:latin typeface="Palatino Linotype" pitchFamily="18" charset="0"/>
              </a:rPr>
              <a:t>ον</a:t>
            </a:r>
            <a:r>
              <a:rPr lang="el-GR" b="1">
                <a:solidFill>
                  <a:srgbClr val="FFFF00"/>
                </a:solidFill>
                <a:latin typeface="Palatino Linotype" pitchFamily="18" charset="0"/>
              </a:rPr>
              <a:t>τσ</a:t>
            </a:r>
            <a:r>
              <a:rPr lang="el-GR" b="1">
                <a:solidFill>
                  <a:schemeClr val="bg1"/>
                </a:solidFill>
                <a:latin typeface="Palatino Linotype" pitchFamily="18" charset="0"/>
              </a:rPr>
              <a:t>ι </a:t>
            </a:r>
            <a:r>
              <a:rPr lang="el-GR" b="1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b="1">
                <a:solidFill>
                  <a:srgbClr val="FFFF00"/>
                </a:solidFill>
                <a:latin typeface="Palatino Linotype" pitchFamily="18" charset="0"/>
                <a:sym typeface="Wingdings" pitchFamily="2" charset="2"/>
              </a:rPr>
              <a:t>ον</a:t>
            </a:r>
            <a:r>
              <a:rPr lang="el-GR" b="1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σι  </a:t>
            </a:r>
            <a:r>
              <a:rPr lang="el-GR" b="1">
                <a:solidFill>
                  <a:srgbClr val="FFFF00"/>
                </a:solidFill>
                <a:latin typeface="Palatino Linotype" pitchFamily="18" charset="0"/>
              </a:rPr>
              <a:t>ου</a:t>
            </a:r>
            <a:r>
              <a:rPr lang="el-GR" b="1">
                <a:solidFill>
                  <a:schemeClr val="bg1"/>
                </a:solidFill>
                <a:latin typeface="Palatino Linotype" pitchFamily="18" charset="0"/>
              </a:rPr>
              <a:t>σι</a:t>
            </a:r>
            <a:endParaRPr lang="en-US" b="1">
              <a:solidFill>
                <a:schemeClr val="bg1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99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5363" name="Text Box 1027"/>
          <p:cNvSpPr txBox="1">
            <a:spLocks noChangeArrowheads="1"/>
          </p:cNvSpPr>
          <p:nvPr/>
        </p:nvSpPr>
        <p:spPr bwMode="auto">
          <a:xfrm>
            <a:off x="685800" y="1981200"/>
            <a:ext cx="79248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FFFF00"/>
                </a:solidFill>
                <a:cs typeface="Times New Roman" pitchFamily="18" charset="0"/>
              </a:rPr>
              <a:t>present active participle </a:t>
            </a:r>
            <a:endParaRPr lang="el-GR" sz="2800" b="1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For -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ω</a:t>
            </a:r>
            <a:r>
              <a:rPr lang="en-US" dirty="0" smtClean="0">
                <a:solidFill>
                  <a:schemeClr val="bg1"/>
                </a:solidFill>
              </a:rPr>
              <a:t> verbs, simply add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ὤν, οὖσα, ὄν </a:t>
            </a:r>
            <a:r>
              <a:rPr lang="en-US" dirty="0" smtClean="0">
                <a:solidFill>
                  <a:schemeClr val="bg1"/>
                </a:solidFill>
              </a:rPr>
              <a:t>as an ending:</a:t>
            </a:r>
            <a:r>
              <a:rPr lang="en-US" b="1" dirty="0" smtClean="0">
                <a:solidFill>
                  <a:schemeClr val="bg1"/>
                </a:solidFill>
              </a:rPr>
              <a:t> 				</a:t>
            </a:r>
            <a:r>
              <a:rPr lang="en-US" b="1" dirty="0" smtClean="0">
                <a:solidFill>
                  <a:srgbClr val="FFFF00"/>
                </a:solidFill>
              </a:rPr>
              <a:t>masculine</a:t>
            </a:r>
            <a:r>
              <a:rPr lang="en-US" dirty="0" smtClean="0">
                <a:solidFill>
                  <a:schemeClr val="bg1"/>
                </a:solidFill>
              </a:rPr>
              <a:t> forms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364" name="Text Box 1031"/>
          <p:cNvSpPr txBox="1">
            <a:spLocks noChangeArrowheads="1"/>
          </p:cNvSpPr>
          <p:nvPr/>
        </p:nvSpPr>
        <p:spPr bwMode="auto">
          <a:xfrm>
            <a:off x="1447800" y="3584575"/>
            <a:ext cx="224612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u="sng" dirty="0">
                <a:solidFill>
                  <a:schemeClr val="bg1"/>
                </a:solidFill>
                <a:latin typeface="Palatino Linotype" pitchFamily="18" charset="0"/>
              </a:rPr>
              <a:t>singular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Nom.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λύ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ων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Gen.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λύ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οντος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Dat.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 λύ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οντι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Acc.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 </a:t>
            </a: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λύ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οντα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</p:txBody>
      </p:sp>
      <p:sp>
        <p:nvSpPr>
          <p:cNvPr id="15365" name="Text Box 1032"/>
          <p:cNvSpPr txBox="1">
            <a:spLocks noChangeArrowheads="1"/>
          </p:cNvSpPr>
          <p:nvPr/>
        </p:nvSpPr>
        <p:spPr bwMode="auto">
          <a:xfrm>
            <a:off x="4800600" y="3584575"/>
            <a:ext cx="233269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u="sng" dirty="0">
                <a:solidFill>
                  <a:schemeClr val="bg1"/>
                </a:solidFill>
                <a:latin typeface="Palatino Linotype" pitchFamily="18" charset="0"/>
              </a:rPr>
              <a:t>plural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Nom.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λύ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οντες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Gen.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λυ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όντων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Dat.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 λύ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ουσι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Acc.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 </a:t>
            </a: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λύ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οντας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78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79248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FFFF00"/>
                </a:solidFill>
                <a:cs typeface="Times New Roman" pitchFamily="18" charset="0"/>
              </a:rPr>
              <a:t>present active </a:t>
            </a:r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participle</a:t>
            </a:r>
            <a:endParaRPr lang="en-US" sz="2800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dirty="0">
                <a:solidFill>
                  <a:schemeClr val="bg1"/>
                </a:solidFill>
              </a:rPr>
              <a:t>For -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ω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verbs</a:t>
            </a:r>
            <a:r>
              <a:rPr lang="en-US" dirty="0">
                <a:solidFill>
                  <a:schemeClr val="bg1"/>
                </a:solidFill>
              </a:rPr>
              <a:t>, simply add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ὤν, οὖσα, ὄν </a:t>
            </a:r>
            <a:r>
              <a:rPr lang="en-US" dirty="0">
                <a:solidFill>
                  <a:schemeClr val="bg1"/>
                </a:solidFill>
              </a:rPr>
              <a:t>as an ending:</a:t>
            </a:r>
            <a:r>
              <a:rPr lang="en-US" b="1" dirty="0">
                <a:solidFill>
                  <a:schemeClr val="bg1"/>
                </a:solidFill>
              </a:rPr>
              <a:t> 				</a:t>
            </a:r>
            <a:r>
              <a:rPr lang="en-US" b="1" dirty="0">
                <a:solidFill>
                  <a:srgbClr val="FFFF00"/>
                </a:solidFill>
              </a:rPr>
              <a:t>feminine</a:t>
            </a:r>
            <a:r>
              <a:rPr lang="en-US" dirty="0">
                <a:solidFill>
                  <a:schemeClr val="bg1"/>
                </a:solidFill>
              </a:rPr>
              <a:t> forms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447800" y="3581400"/>
            <a:ext cx="233429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u="sng" dirty="0">
                <a:solidFill>
                  <a:schemeClr val="bg1"/>
                </a:solidFill>
                <a:latin typeface="Palatino Linotype" pitchFamily="18" charset="0"/>
              </a:rPr>
              <a:t>singular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Nom.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λύ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ουσα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Gen.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λυ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ούσης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Dat.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 λυ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ούσῃ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Acc.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 </a:t>
            </a: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λύ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ουσαν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800600" y="3581400"/>
            <a:ext cx="241925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u="sng" dirty="0">
                <a:solidFill>
                  <a:schemeClr val="bg1"/>
                </a:solidFill>
                <a:latin typeface="Palatino Linotype" pitchFamily="18" charset="0"/>
              </a:rPr>
              <a:t>plural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Nom.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λύ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ουσαι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Gen.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λυ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ουσῶν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Dat.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 λυ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ούσαις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Acc.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λυ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ούσας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683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7411" name="Text Box 1027"/>
          <p:cNvSpPr txBox="1">
            <a:spLocks noChangeArrowheads="1"/>
          </p:cNvSpPr>
          <p:nvPr/>
        </p:nvSpPr>
        <p:spPr bwMode="auto">
          <a:xfrm>
            <a:off x="685800" y="1981200"/>
            <a:ext cx="79248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FFFF00"/>
                </a:solidFill>
                <a:cs typeface="Times New Roman" pitchFamily="18" charset="0"/>
              </a:rPr>
              <a:t>present active </a:t>
            </a:r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participle</a:t>
            </a:r>
            <a:endParaRPr lang="en-US" sz="2800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dirty="0">
                <a:solidFill>
                  <a:schemeClr val="bg1"/>
                </a:solidFill>
              </a:rPr>
              <a:t>For -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ω</a:t>
            </a:r>
            <a:r>
              <a:rPr lang="en-US" dirty="0">
                <a:solidFill>
                  <a:schemeClr val="bg1"/>
                </a:solidFill>
              </a:rPr>
              <a:t> verbs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>
                <a:solidFill>
                  <a:schemeClr val="bg1"/>
                </a:solidFill>
              </a:rPr>
              <a:t>simply add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ὤν, οὖσα, ὄν </a:t>
            </a:r>
            <a:r>
              <a:rPr lang="en-US" dirty="0">
                <a:solidFill>
                  <a:schemeClr val="bg1"/>
                </a:solidFill>
              </a:rPr>
              <a:t>as an ending:</a:t>
            </a:r>
            <a:r>
              <a:rPr lang="en-US" b="1" dirty="0">
                <a:solidFill>
                  <a:schemeClr val="bg1"/>
                </a:solidFill>
              </a:rPr>
              <a:t> 				</a:t>
            </a:r>
            <a:r>
              <a:rPr lang="en-US" b="1" dirty="0">
                <a:solidFill>
                  <a:srgbClr val="FFFF00"/>
                </a:solidFill>
              </a:rPr>
              <a:t>neuter</a:t>
            </a:r>
            <a:r>
              <a:rPr lang="en-US" dirty="0">
                <a:solidFill>
                  <a:schemeClr val="bg1"/>
                </a:solidFill>
              </a:rPr>
              <a:t> forms</a:t>
            </a:r>
          </a:p>
        </p:txBody>
      </p:sp>
      <p:sp>
        <p:nvSpPr>
          <p:cNvPr id="17412" name="Text Box 1028"/>
          <p:cNvSpPr txBox="1">
            <a:spLocks noChangeArrowheads="1"/>
          </p:cNvSpPr>
          <p:nvPr/>
        </p:nvSpPr>
        <p:spPr bwMode="auto">
          <a:xfrm>
            <a:off x="1447800" y="3584575"/>
            <a:ext cx="224612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u="sng" dirty="0">
                <a:solidFill>
                  <a:schemeClr val="bg1"/>
                </a:solidFill>
                <a:latin typeface="Palatino Linotype" pitchFamily="18" charset="0"/>
              </a:rPr>
              <a:t>singular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Nom.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λῦ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ον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Gen.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λύ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οντος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Dat.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 λύ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οντι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Acc.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= </a:t>
            </a:r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nom</a:t>
            </a:r>
            <a:r>
              <a:rPr lang="en-US" b="1" dirty="0" smtClean="0">
                <a:solidFill>
                  <a:schemeClr val="bg1"/>
                </a:solidFill>
                <a:latin typeface="Palatino Linotype" pitchFamily="18" charset="0"/>
              </a:rPr>
              <a:t>.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</p:txBody>
      </p:sp>
      <p:sp>
        <p:nvSpPr>
          <p:cNvPr id="17413" name="Text Box 1029"/>
          <p:cNvSpPr txBox="1">
            <a:spLocks noChangeArrowheads="1"/>
          </p:cNvSpPr>
          <p:nvPr/>
        </p:nvSpPr>
        <p:spPr bwMode="auto">
          <a:xfrm>
            <a:off x="4800600" y="3584575"/>
            <a:ext cx="233269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u="sng" dirty="0">
                <a:solidFill>
                  <a:schemeClr val="bg1"/>
                </a:solidFill>
                <a:latin typeface="Palatino Linotype" pitchFamily="18" charset="0"/>
              </a:rPr>
              <a:t>plural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Nom.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λύ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οντα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Gen.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λυ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όντων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Dat.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 λύ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ουσι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Acc.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= </a:t>
            </a:r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nom</a:t>
            </a:r>
            <a:r>
              <a:rPr lang="en-US" b="1" dirty="0" smtClean="0">
                <a:solidFill>
                  <a:schemeClr val="bg1"/>
                </a:solidFill>
                <a:latin typeface="Palatino Linotype" pitchFamily="18" charset="0"/>
              </a:rPr>
              <a:t>.</a:t>
            </a:r>
            <a:endParaRPr lang="en-US" b="1" dirty="0">
              <a:solidFill>
                <a:srgbClr val="FFFF0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31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8435" name="Text Box 1027"/>
          <p:cNvSpPr txBox="1">
            <a:spLocks noChangeArrowheads="1"/>
          </p:cNvSpPr>
          <p:nvPr/>
        </p:nvSpPr>
        <p:spPr bwMode="auto">
          <a:xfrm>
            <a:off x="685800" y="1981200"/>
            <a:ext cx="79248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FFFF00"/>
                </a:solidFill>
                <a:cs typeface="Times New Roman" pitchFamily="18" charset="0"/>
              </a:rPr>
              <a:t>present active </a:t>
            </a:r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participle</a:t>
            </a:r>
            <a:endParaRPr lang="en-US" sz="2800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Contract </a:t>
            </a:r>
            <a:r>
              <a:rPr lang="en-US" dirty="0">
                <a:solidFill>
                  <a:schemeClr val="bg1"/>
                </a:solidFill>
              </a:rPr>
              <a:t>verbs follow the normal rules of contraction when forming participles, e.g., 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φιλέω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18436" name="Text Box 1028"/>
          <p:cNvSpPr txBox="1">
            <a:spLocks noChangeArrowheads="1"/>
          </p:cNvSpPr>
          <p:nvPr/>
        </p:nvSpPr>
        <p:spPr bwMode="auto">
          <a:xfrm>
            <a:off x="685800" y="4267200"/>
            <a:ext cx="804579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Nom. </a:t>
            </a: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αἱρ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ῶ</a:t>
            </a: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ν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(</a:t>
            </a:r>
            <a:r>
              <a:rPr lang="el-GR" sz="2000" b="1" dirty="0">
                <a:solidFill>
                  <a:schemeClr val="bg1"/>
                </a:solidFill>
                <a:latin typeface="Palatino Linotype" pitchFamily="18" charset="0"/>
              </a:rPr>
              <a:t>αἱρ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</a:rPr>
              <a:t>έω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ν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)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αἱρ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οῦ</a:t>
            </a: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σα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(</a:t>
            </a:r>
            <a:r>
              <a:rPr lang="el-GR" sz="2000" b="1" dirty="0">
                <a:solidFill>
                  <a:schemeClr val="bg1"/>
                </a:solidFill>
                <a:latin typeface="Palatino Linotype" pitchFamily="18" charset="0"/>
              </a:rPr>
              <a:t>αἱρ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</a:rPr>
              <a:t>έου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σα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)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αἱρ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οῦ</a:t>
            </a: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ν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(</a:t>
            </a:r>
            <a:r>
              <a:rPr lang="el-GR" sz="2000" b="1" dirty="0">
                <a:solidFill>
                  <a:schemeClr val="bg1"/>
                </a:solidFill>
                <a:latin typeface="Palatino Linotype" pitchFamily="18" charset="0"/>
              </a:rPr>
              <a:t>αἱρ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</a:rPr>
              <a:t>έο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ν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)</a:t>
            </a:r>
            <a:endParaRPr lang="en-US" sz="2000" dirty="0">
              <a:solidFill>
                <a:schemeClr val="bg1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Gen.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αἱρ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οῦ</a:t>
            </a: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ντος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(</a:t>
            </a:r>
            <a:r>
              <a:rPr lang="el-GR" sz="2000" b="1" dirty="0">
                <a:solidFill>
                  <a:schemeClr val="bg1"/>
                </a:solidFill>
                <a:latin typeface="Palatino Linotype" pitchFamily="18" charset="0"/>
              </a:rPr>
              <a:t>αἱρ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</a:rPr>
              <a:t>έο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ντος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)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αἱρ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ού</a:t>
            </a: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σης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(</a:t>
            </a:r>
            <a:r>
              <a:rPr lang="el-GR" sz="2000" b="1" dirty="0">
                <a:solidFill>
                  <a:schemeClr val="bg1"/>
                </a:solidFill>
                <a:latin typeface="Palatino Linotype" pitchFamily="18" charset="0"/>
              </a:rPr>
              <a:t>αἱρ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</a:rPr>
              <a:t>έου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σης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)</a:t>
            </a:r>
          </a:p>
          <a:p>
            <a:pPr eaLnBrk="1" hangingPunct="1"/>
            <a:r>
              <a:rPr lang="en-US" b="1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 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κτλ. </a:t>
            </a:r>
            <a:endParaRPr lang="en-US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424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9459" name="Text Box 1027"/>
          <p:cNvSpPr txBox="1">
            <a:spLocks noChangeArrowheads="1"/>
          </p:cNvSpPr>
          <p:nvPr/>
        </p:nvSpPr>
        <p:spPr bwMode="auto">
          <a:xfrm>
            <a:off x="685800" y="1981200"/>
            <a:ext cx="79248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FFFF00"/>
                </a:solidFill>
                <a:cs typeface="Times New Roman" pitchFamily="18" charset="0"/>
              </a:rPr>
              <a:t>present active </a:t>
            </a:r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participle</a:t>
            </a:r>
            <a:endParaRPr lang="en-US" sz="2800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Contract </a:t>
            </a:r>
            <a:r>
              <a:rPr lang="en-US" dirty="0">
                <a:solidFill>
                  <a:schemeClr val="bg1"/>
                </a:solidFill>
              </a:rPr>
              <a:t>verbs follow the normal rules of contraction when forming participles, e.g., 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τιμάω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19460" name="Text Box 1028"/>
          <p:cNvSpPr txBox="1">
            <a:spLocks noChangeArrowheads="1"/>
          </p:cNvSpPr>
          <p:nvPr/>
        </p:nvSpPr>
        <p:spPr bwMode="auto">
          <a:xfrm>
            <a:off x="64084" y="4267200"/>
            <a:ext cx="909896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Nom.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ῶ</a:t>
            </a: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ν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(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</a:rPr>
              <a:t>άω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ν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)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ῶ</a:t>
            </a: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σα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(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</a:rPr>
              <a:t>άου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σα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)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ῶ</a:t>
            </a: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ν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(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</a:rPr>
              <a:t>άο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ν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)</a:t>
            </a:r>
            <a:endParaRPr lang="en-US" sz="2000" dirty="0">
              <a:solidFill>
                <a:schemeClr val="bg1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Gen.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ῶ</a:t>
            </a: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ντος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(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</a:rPr>
              <a:t>άο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ντος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)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ώ</a:t>
            </a: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σης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(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ἐρωτ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</a:rPr>
              <a:t>άου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σης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)</a:t>
            </a:r>
          </a:p>
          <a:p>
            <a:pPr eaLnBrk="1" hangingPunct="1"/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	κτλ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. </a:t>
            </a:r>
            <a:endParaRPr lang="en-US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41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79248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FFFF00"/>
                </a:solidFill>
                <a:cs typeface="Times New Roman" pitchFamily="18" charset="0"/>
              </a:rPr>
              <a:t>present active </a:t>
            </a:r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participle</a:t>
            </a:r>
            <a:endParaRPr lang="en-US" sz="2800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Contract </a:t>
            </a:r>
            <a:r>
              <a:rPr lang="en-US" dirty="0">
                <a:solidFill>
                  <a:schemeClr val="bg1"/>
                </a:solidFill>
              </a:rPr>
              <a:t>verbs follow the normal rules of contraction when forming participles, e.g., 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δηλόω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85800" y="4267200"/>
            <a:ext cx="838883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Nom.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δηλ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ῶ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ν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(δηλ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</a:rPr>
              <a:t>όω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ν)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δηλ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οῦ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σα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(δηλ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</a:rPr>
              <a:t>όου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σα)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δηλ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οῦ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ν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(δηλ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</a:rPr>
              <a:t>όο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ν)</a:t>
            </a:r>
            <a:endParaRPr lang="en-US" sz="2000" dirty="0">
              <a:solidFill>
                <a:schemeClr val="bg1"/>
              </a:solidFill>
              <a:latin typeface="Palatino Linotype" pitchFamily="18" charset="0"/>
            </a:endParaRPr>
          </a:p>
          <a:p>
            <a:pPr eaLnBrk="1" hangingPunct="1"/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Gen.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δηλ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οῦ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ντος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(δηλ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</a:rPr>
              <a:t>όο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ντος)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 δηλ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ού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σης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(δηλ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</a:rPr>
              <a:t>οού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σης)</a:t>
            </a:r>
          </a:p>
          <a:p>
            <a:pPr lvl="1" eaLnBrk="1" hangingPunct="1"/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κτλ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. </a:t>
            </a:r>
            <a:endParaRPr lang="en-US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00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8382000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Present </a:t>
            </a:r>
            <a:r>
              <a:rPr lang="en-US" sz="2800" b="1" dirty="0">
                <a:solidFill>
                  <a:srgbClr val="FFFF00"/>
                </a:solidFill>
                <a:cs typeface="Times New Roman" pitchFamily="18" charset="0"/>
              </a:rPr>
              <a:t>active </a:t>
            </a:r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participles</a:t>
            </a:r>
            <a:endParaRPr lang="en-US" sz="2800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marL="342900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λ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αβ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λαμβαν- 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λαμβάν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ων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, λαμβάν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ουσα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,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λάμβαν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ον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</a:endParaRPr>
          </a:p>
          <a:p>
            <a:pPr marL="342900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δ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είκνυ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μι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δεικνύ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δεικνῦ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σα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δεικνύ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ν</a:t>
            </a:r>
          </a:p>
          <a:p>
            <a:pPr marL="342900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δίδ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ω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μι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διδ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ού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διδ</a:t>
            </a:r>
            <a:r>
              <a:rPr lang="el-GR" u="sng" dirty="0">
                <a:solidFill>
                  <a:schemeClr val="bg1"/>
                </a:solidFill>
                <a:latin typeface="Palatino Linotype" pitchFamily="18" charset="0"/>
              </a:rPr>
              <a:t>οῦ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σα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διδ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ό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ν</a:t>
            </a:r>
          </a:p>
          <a:p>
            <a:pPr marL="342900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τίθ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η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μι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τιθ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εί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τιθ</a:t>
            </a:r>
            <a:r>
              <a:rPr lang="el-GR" u="sng" dirty="0">
                <a:solidFill>
                  <a:schemeClr val="bg1"/>
                </a:solidFill>
                <a:latin typeface="Palatino Linotype" pitchFamily="18" charset="0"/>
              </a:rPr>
              <a:t>εῖ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σα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τιθ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έ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ν</a:t>
            </a:r>
          </a:p>
          <a:p>
            <a:pPr marL="342900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ἵστ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η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μι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ἱστ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ἱστ</a:t>
            </a:r>
            <a:r>
              <a:rPr lang="el-GR" u="sng" dirty="0">
                <a:solidFill>
                  <a:schemeClr val="bg1"/>
                </a:solidFill>
                <a:latin typeface="Palatino Linotype" pitchFamily="18" charset="0"/>
              </a:rPr>
              <a:t>ᾶ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σα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ἱστ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ν</a:t>
            </a:r>
          </a:p>
          <a:p>
            <a:pPr marL="342900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ἵ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η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μι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ἱ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εί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ἱ</a:t>
            </a:r>
            <a:r>
              <a:rPr lang="el-GR" u="sng" dirty="0">
                <a:solidFill>
                  <a:schemeClr val="bg1"/>
                </a:solidFill>
                <a:latin typeface="Palatino Linotype" pitchFamily="18" charset="0"/>
              </a:rPr>
              <a:t>εῖ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σα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ἱ</a:t>
            </a:r>
            <a:r>
              <a:rPr lang="el-GR" u="sng" dirty="0">
                <a:solidFill>
                  <a:schemeClr val="bg1"/>
                </a:solidFill>
                <a:latin typeface="Palatino Linotype" pitchFamily="18" charset="0"/>
              </a:rPr>
              <a:t>έ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ν</a:t>
            </a:r>
            <a:endParaRPr lang="en-US" dirty="0">
              <a:solidFill>
                <a:srgbClr val="FFFF00"/>
              </a:solidFill>
            </a:endParaRPr>
          </a:p>
          <a:p>
            <a:pPr marL="342900" indent="-342900">
              <a:spcBef>
                <a:spcPct val="0"/>
              </a:spcBef>
              <a:buFont typeface="Arial" pitchFamily="34" charset="0"/>
              <a:buChar char="•"/>
            </a:pPr>
            <a:endParaRPr lang="en-US" dirty="0">
              <a:solidFill>
                <a:srgbClr val="FFFF00"/>
              </a:solidFill>
            </a:endParaRPr>
          </a:p>
          <a:p>
            <a:pPr marL="342900" indent="-342900">
              <a:spcBef>
                <a:spcPct val="0"/>
              </a:spcBef>
              <a:buFont typeface="Arial" pitchFamily="34" charset="0"/>
              <a:buChar char="•"/>
            </a:pPr>
            <a:endParaRPr lang="en-US" dirty="0">
              <a:solidFill>
                <a:srgbClr val="FFFF00"/>
              </a:solidFill>
            </a:endParaRPr>
          </a:p>
          <a:p>
            <a:pPr marL="342900" indent="-342900">
              <a:spcBef>
                <a:spcPct val="0"/>
              </a:spcBef>
              <a:buFont typeface="Arial" pitchFamily="34" charset="0"/>
              <a:buChar char="•"/>
            </a:pPr>
            <a:endParaRPr lang="en-US" dirty="0">
              <a:solidFill>
                <a:srgbClr val="FFFF00"/>
              </a:solidFill>
            </a:endParaRPr>
          </a:p>
          <a:p>
            <a:pPr marL="342900" indent="-342900">
              <a:spcBef>
                <a:spcPct val="0"/>
              </a:spcBef>
              <a:buFont typeface="Arial" pitchFamily="34" charset="0"/>
              <a:buChar char="•"/>
            </a:pP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88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This class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(someday, Month ##, 2013)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AGE Unit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17: Participles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 have learned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 the indicative and infinitive mood.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Unit 12 presented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unit presents a hybrid of verbs and adjectives, known as the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participle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79248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FFFF00"/>
                </a:solidFill>
                <a:cs typeface="Times New Roman" pitchFamily="18" charset="0"/>
              </a:rPr>
              <a:t>future active participle</a:t>
            </a:r>
            <a:r>
              <a:rPr lang="en-US" sz="28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endParaRPr lang="en-US" sz="2800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To </a:t>
            </a:r>
            <a:r>
              <a:rPr lang="en-US" dirty="0">
                <a:solidFill>
                  <a:schemeClr val="bg1"/>
                </a:solidFill>
              </a:rPr>
              <a:t>form the future active participle, </a:t>
            </a:r>
          </a:p>
          <a:p>
            <a:pPr eaLnBrk="1" hangingPunct="1"/>
            <a:r>
              <a:rPr lang="en-US" dirty="0">
                <a:solidFill>
                  <a:schemeClr val="bg1"/>
                </a:solidFill>
              </a:rPr>
              <a:t>add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ων, ουσα, ον </a:t>
            </a:r>
            <a:r>
              <a:rPr lang="en-US" dirty="0">
                <a:solidFill>
                  <a:schemeClr val="bg1"/>
                </a:solidFill>
              </a:rPr>
              <a:t>to the future </a:t>
            </a:r>
            <a:r>
              <a:rPr lang="en-US" dirty="0" smtClean="0">
                <a:solidFill>
                  <a:schemeClr val="bg1"/>
                </a:solidFill>
              </a:rPr>
              <a:t>stem </a:t>
            </a:r>
            <a:r>
              <a:rPr lang="en-US" dirty="0">
                <a:solidFill>
                  <a:schemeClr val="bg1"/>
                </a:solidFill>
              </a:rPr>
              <a:t>(= stem +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σ</a:t>
            </a:r>
            <a:r>
              <a:rPr lang="en-US" dirty="0">
                <a:solidFill>
                  <a:schemeClr val="bg1"/>
                </a:solidFill>
              </a:rPr>
              <a:t>):</a:t>
            </a:r>
          </a:p>
          <a:p>
            <a:pPr eaLnBrk="1" hangingPunct="1"/>
            <a:endParaRPr lang="en-US" dirty="0">
              <a:solidFill>
                <a:schemeClr val="bg1"/>
              </a:solidFill>
            </a:endParaRPr>
          </a:p>
          <a:p>
            <a:pPr eaLnBrk="1" hangingPunct="1"/>
            <a:r>
              <a:rPr lang="en-US" dirty="0">
                <a:solidFill>
                  <a:schemeClr val="bg1"/>
                </a:solidFill>
              </a:rPr>
              <a:t>present: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λύ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ων,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λύ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ουσα,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λῦ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ον </a:t>
            </a:r>
          </a:p>
          <a:p>
            <a:pPr eaLnBrk="1" hangingPunct="1"/>
            <a:r>
              <a:rPr lang="en-US" dirty="0" smtClean="0">
                <a:solidFill>
                  <a:srgbClr val="FFFF00"/>
                </a:solidFill>
              </a:rPr>
              <a:t>future</a:t>
            </a:r>
            <a:r>
              <a:rPr lang="en-US" dirty="0">
                <a:solidFill>
                  <a:srgbClr val="FFFF00"/>
                </a:solidFill>
              </a:rPr>
              <a:t>: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λύ</a:t>
            </a:r>
            <a:r>
              <a:rPr lang="el-GR" u="sng" dirty="0">
                <a:solidFill>
                  <a:schemeClr val="bg1"/>
                </a:solidFill>
                <a:latin typeface="Palatino Linotype" pitchFamily="18" charset="0"/>
              </a:rPr>
              <a:t>σ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ων,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λύ</a:t>
            </a:r>
            <a:r>
              <a:rPr lang="el-GR" u="sng" dirty="0">
                <a:solidFill>
                  <a:schemeClr val="bg1"/>
                </a:solidFill>
                <a:latin typeface="Palatino Linotype" pitchFamily="18" charset="0"/>
              </a:rPr>
              <a:t>σ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ουσα,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λῦ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</a:rPr>
              <a:t>σ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ον 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</a:endParaRPr>
          </a:p>
          <a:p>
            <a:pPr eaLnBrk="1" hangingPunct="1"/>
            <a:endParaRPr lang="en-US" b="1" dirty="0">
              <a:solidFill>
                <a:schemeClr val="bg1"/>
              </a:solidFill>
              <a:latin typeface="Palatino Linotype" pitchFamily="18" charset="0"/>
            </a:endParaRP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  <a:cs typeface="Times New Roman" pitchFamily="18" charset="0"/>
              </a:rPr>
              <a:t>Recall that all verbs are </a:t>
            </a:r>
            <a:r>
              <a:rPr lang="en-US" dirty="0">
                <a:solidFill>
                  <a:schemeClr val="bg1"/>
                </a:solidFill>
                <a:cs typeface="Times New Roman" pitchFamily="18" charset="0"/>
              </a:rPr>
              <a:t>-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dirty="0">
                <a:solidFill>
                  <a:schemeClr val="bg1"/>
                </a:solidFill>
                <a:cs typeface="Times New Roman" pitchFamily="18" charset="0"/>
              </a:rPr>
              <a:t> verbs </a:t>
            </a:r>
            <a:r>
              <a:rPr lang="en-US" dirty="0" smtClean="0">
                <a:solidFill>
                  <a:schemeClr val="bg1"/>
                </a:solidFill>
                <a:cs typeface="Times New Roman" pitchFamily="18" charset="0"/>
              </a:rPr>
              <a:t>in the future tense. </a:t>
            </a:r>
            <a:endParaRPr lang="en-US" dirty="0">
              <a:solidFill>
                <a:schemeClr val="bg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9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901123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79248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aorist active participle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form the aorist active participle, </a:t>
            </a:r>
          </a:p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 the verb has a 1</a:t>
            </a:r>
            <a:r>
              <a:rPr lang="en-US" sz="24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(weak) aorist: </a:t>
            </a:r>
          </a:p>
          <a:p>
            <a:pPr lvl="1"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verb’s stem,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add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σα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l-GR" sz="2400" b="1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λύ</a:t>
            </a:r>
            <a:r>
              <a:rPr lang="el-GR" sz="2400" u="sng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σα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λύ</a:t>
            </a:r>
            <a:r>
              <a:rPr lang="el-GR" sz="2400" u="sng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σα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σα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λῦ</a:t>
            </a:r>
            <a:r>
              <a:rPr lang="el-GR" sz="2400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σα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λύ</a:t>
            </a:r>
            <a:r>
              <a:rPr lang="el-GR" sz="2400" u="sng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σα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ντος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λυ</a:t>
            </a:r>
            <a:r>
              <a:rPr lang="el-GR" sz="2400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σά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σης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λύ</a:t>
            </a:r>
            <a:r>
              <a:rPr lang="el-GR" sz="2400" u="sng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σα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ντος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κτλ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Hint: </a:t>
            </a:r>
          </a:p>
          <a:p>
            <a:pPr marL="0"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is the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same pattern as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πᾶς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πᾶσα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πᾶν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Remember: only the indicative has an augment, </a:t>
            </a:r>
          </a:p>
          <a:p>
            <a:pPr lvl="1"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so the participle has no augment.</a:t>
            </a:r>
          </a:p>
        </p:txBody>
      </p:sp>
    </p:spTree>
    <p:extLst>
      <p:ext uri="{BB962C8B-B14F-4D97-AF65-F5344CB8AC3E}">
        <p14:creationId xmlns:p14="http://schemas.microsoft.com/office/powerpoint/2010/main" val="1109685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901123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79248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aorist active participle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form the aorist active participle, </a:t>
            </a:r>
          </a:p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 the verb has a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aseline="30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(strong)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aorist: </a:t>
            </a:r>
          </a:p>
          <a:p>
            <a:pPr lvl="2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verb’s stem,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add </a:t>
            </a:r>
            <a:r>
              <a:rPr lang="el-GR" sz="2400" dirty="0">
                <a:solidFill>
                  <a:schemeClr val="bg1"/>
                </a:solidFill>
              </a:rPr>
              <a:t>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ών</a:t>
            </a:r>
            <a:r>
              <a:rPr lang="el-GR" sz="2400" dirty="0">
                <a:solidFill>
                  <a:schemeClr val="bg1"/>
                </a:solidFill>
              </a:rPr>
              <a:t>  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οῦσα</a:t>
            </a:r>
            <a:r>
              <a:rPr lang="el-GR" sz="2400" dirty="0">
                <a:solidFill>
                  <a:schemeClr val="bg1"/>
                </a:solidFill>
              </a:rPr>
              <a:t> 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όν</a:t>
            </a:r>
          </a:p>
          <a:p>
            <a:pPr lvl="1">
              <a:spcBef>
                <a:spcPct val="0"/>
              </a:spcBef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</a:rPr>
              <a:t>λαβ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ών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</a:rPr>
              <a:t>, λαβ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οῦσα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</a:rPr>
              <a:t>, λαβ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όν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</a:endParaRPr>
          </a:p>
          <a:p>
            <a:pPr marL="0" lvl="1"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λαβ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όντος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λαβ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ούσης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λαβ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όντος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κτλ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>
              <a:defRPr/>
            </a:pP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Note that the accent does not recede to the stem. 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Remember: only the indicative has an augment, </a:t>
            </a:r>
          </a:p>
          <a:p>
            <a:pPr lvl="1"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so the participle has no augment.</a:t>
            </a:r>
          </a:p>
        </p:txBody>
      </p:sp>
    </p:spTree>
    <p:extLst>
      <p:ext uri="{BB962C8B-B14F-4D97-AF65-F5344CB8AC3E}">
        <p14:creationId xmlns:p14="http://schemas.microsoft.com/office/powerpoint/2010/main" val="130601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7924800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Aorist active participles</a:t>
            </a:r>
            <a:endParaRPr lang="en-US" sz="2800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marL="342900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λαβ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λαβ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ών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,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λαβ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οῦσα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,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λαβ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όν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Palatino Linotype" pitchFamily="18" charset="0"/>
            </a:endParaRPr>
          </a:p>
          <a:p>
            <a:pPr marL="342900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δί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</a:rPr>
              <a:t>-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δ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ω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μι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δ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ού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δ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οῦ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σα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δ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ό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ν</a:t>
            </a:r>
            <a:endParaRPr lang="el-GR" dirty="0">
              <a:solidFill>
                <a:srgbClr val="FFFF00"/>
              </a:solidFill>
              <a:latin typeface="Palatino Linotype" pitchFamily="18" charset="0"/>
            </a:endParaRPr>
          </a:p>
          <a:p>
            <a:pPr marL="342900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τί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</a:rPr>
              <a:t>-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θ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μι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θ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εί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θ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εῖ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σα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θ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έ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ν</a:t>
            </a:r>
            <a:endParaRPr lang="el-GR" dirty="0">
              <a:solidFill>
                <a:srgbClr val="FFFF00"/>
              </a:solidFill>
              <a:latin typeface="Palatino Linotype" pitchFamily="18" charset="0"/>
            </a:endParaRPr>
          </a:p>
          <a:p>
            <a:pPr marL="342900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ἵ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</a:rPr>
              <a:t>-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στ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μι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στ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στ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ᾶ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σα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στ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ν</a:t>
            </a:r>
            <a:endParaRPr lang="el-GR" dirty="0">
              <a:solidFill>
                <a:srgbClr val="FFFF00"/>
              </a:solidFill>
              <a:latin typeface="Palatino Linotype" pitchFamily="18" charset="0"/>
            </a:endParaRPr>
          </a:p>
          <a:p>
            <a:pPr marL="342900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ἵ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</a:rPr>
              <a:t>-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μι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</a:rPr>
              <a:t>    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 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εἵ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εἷ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σα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ἕ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ν</a:t>
            </a:r>
            <a:endParaRPr lang="en-US" dirty="0">
              <a:solidFill>
                <a:srgbClr val="FFFF00"/>
              </a:solidFill>
            </a:endParaRPr>
          </a:p>
          <a:p>
            <a:pPr>
              <a:spcBef>
                <a:spcPct val="0"/>
              </a:spcBef>
            </a:pPr>
            <a:endParaRPr lang="el-GR" dirty="0" smtClean="0">
              <a:solidFill>
                <a:srgbClr val="FFFF00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For each of these –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</a:rPr>
              <a:t>μι</a:t>
            </a:r>
            <a:r>
              <a:rPr lang="en-US" sz="2000" dirty="0" smtClean="0">
                <a:solidFill>
                  <a:schemeClr val="bg1"/>
                </a:solidFill>
              </a:rPr>
              <a:t> verbs, the aorist active participle is identical with the present active participle except for the reduplication in the present: (</a:t>
            </a:r>
            <a:r>
              <a:rPr lang="el-GR" sz="2000" u="sng" dirty="0" smtClean="0">
                <a:solidFill>
                  <a:schemeClr val="bg1"/>
                </a:solidFill>
                <a:latin typeface="Palatino Linotype" pitchFamily="18" charset="0"/>
              </a:rPr>
              <a:t>δι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δούς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</a:rPr>
              <a:t>/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δούς 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</a:rPr>
              <a:t>, </a:t>
            </a:r>
            <a:r>
              <a:rPr lang="el-GR" sz="2000" u="sng" dirty="0" smtClean="0">
                <a:solidFill>
                  <a:schemeClr val="bg1"/>
                </a:solidFill>
                <a:latin typeface="Palatino Linotype" pitchFamily="18" charset="0"/>
              </a:rPr>
              <a:t>τι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θείς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</a:rPr>
              <a:t>/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θείς 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</a:rPr>
              <a:t>, </a:t>
            </a:r>
            <a:r>
              <a:rPr lang="el-GR" sz="2000" u="sng" dirty="0" smtClean="0">
                <a:solidFill>
                  <a:schemeClr val="bg1"/>
                </a:solidFill>
                <a:latin typeface="Palatino Linotype" pitchFamily="18" charset="0"/>
              </a:rPr>
              <a:t>ἱ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στάς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</a:rPr>
              <a:t>/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στάς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</a:rPr>
              <a:t>, </a:t>
            </a:r>
            <a:r>
              <a:rPr lang="el-GR" sz="2000" u="sng" dirty="0" smtClean="0">
                <a:solidFill>
                  <a:schemeClr val="bg1"/>
                </a:solidFill>
                <a:latin typeface="Palatino Linotype" pitchFamily="18" charset="0"/>
              </a:rPr>
              <a:t>ἱ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είς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</a:rPr>
              <a:t>/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εἵς</a:t>
            </a:r>
            <a:r>
              <a:rPr lang="en-US" sz="2000" dirty="0" smtClean="0">
                <a:solidFill>
                  <a:schemeClr val="bg1"/>
                </a:solidFill>
              </a:rPr>
              <a:t>). 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92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901123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7924800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Aorist intransitive/passive participle </a:t>
            </a:r>
            <a:endParaRPr lang="en-US" sz="3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Recall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 the marker 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θη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means an aorist is intransitive or passive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(Unit 13).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the participle, the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η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shortens to 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marL="342900" lvl="2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Thus the pattern is: stem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ντ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l-GR" sz="2400" dirty="0">
                <a:solidFill>
                  <a:schemeClr val="bg1"/>
                </a:solidFill>
              </a:rPr>
              <a:t>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ς</a:t>
            </a:r>
            <a:r>
              <a:rPr lang="el-GR" sz="2400" dirty="0">
                <a:solidFill>
                  <a:schemeClr val="bg1"/>
                </a:solidFill>
              </a:rPr>
              <a:t>  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σα</a:t>
            </a:r>
            <a:r>
              <a:rPr lang="el-GR" sz="2400" dirty="0">
                <a:solidFill>
                  <a:schemeClr val="bg1"/>
                </a:solidFill>
              </a:rPr>
              <a:t> –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result is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είς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εῖσα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έν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(nominative singular endings) </a:t>
            </a:r>
          </a:p>
          <a:p>
            <a:pPr lvl="1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λυθ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εῖς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λυθ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εῖσα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λυθ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έν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λυθ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έντος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λυθ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είσης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λυθ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έντος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κτλ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Remember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only the indicative has an augment, 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so the participle has no augment.</a:t>
            </a:r>
          </a:p>
        </p:txBody>
      </p:sp>
    </p:spTree>
    <p:extLst>
      <p:ext uri="{BB962C8B-B14F-4D97-AF65-F5344CB8AC3E}">
        <p14:creationId xmlns:p14="http://schemas.microsoft.com/office/powerpoint/2010/main" val="107134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901123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79248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Aorist intransitive/passive participle </a:t>
            </a:r>
            <a:endParaRPr lang="en-US" sz="3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result is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είς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εῖσα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έν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(nominative singular endings) </a:t>
            </a:r>
          </a:p>
          <a:p>
            <a:pPr lvl="1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λυ</a:t>
            </a:r>
            <a:r>
              <a:rPr lang="el-GR" sz="2400" u="sng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</a:t>
            </a: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ῖς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λυ</a:t>
            </a:r>
            <a:r>
              <a:rPr lang="el-GR" sz="2400" u="sng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</a:t>
            </a: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ῖσα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λυ</a:t>
            </a:r>
            <a:r>
              <a:rPr lang="el-GR" sz="2400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έ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λυ</a:t>
            </a:r>
            <a:r>
              <a:rPr lang="el-GR" sz="2400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έ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ντος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λυ</a:t>
            </a:r>
            <a:r>
              <a:rPr lang="el-GR" sz="2400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ίσης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λυ</a:t>
            </a:r>
            <a:r>
              <a:rPr lang="el-GR" sz="2400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έ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ντος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κτλ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1"/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Hint: this is similar to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present active except -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in place of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/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Hint: this is identical to the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aorist active participle </a:t>
            </a:r>
          </a:p>
          <a:p>
            <a:pPr marL="0" lvl="1"/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	of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τίθ</a:t>
            </a:r>
            <a:r>
              <a:rPr lang="el-GR" sz="2000" u="sng" dirty="0" smtClean="0">
                <a:solidFill>
                  <a:schemeClr val="bg1"/>
                </a:solidFill>
                <a:latin typeface="Palatino Linotype" pitchFamily="18" charset="0"/>
              </a:rPr>
              <a:t>η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</a:rPr>
              <a:t>μι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(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θ</a:t>
            </a:r>
            <a:r>
              <a:rPr lang="el-GR" sz="2000" u="sng" dirty="0" smtClean="0">
                <a:solidFill>
                  <a:schemeClr val="bg1"/>
                </a:solidFill>
                <a:latin typeface="Palatino Linotype" pitchFamily="18" charset="0"/>
              </a:rPr>
              <a:t>εί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</a:rPr>
              <a:t>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θ</a:t>
            </a:r>
            <a:r>
              <a:rPr lang="el-GR" sz="2000" u="sng" dirty="0">
                <a:solidFill>
                  <a:schemeClr val="bg1"/>
                </a:solidFill>
                <a:latin typeface="Palatino Linotype" pitchFamily="18" charset="0"/>
              </a:rPr>
              <a:t>εῖ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</a:rPr>
              <a:t>σα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</a:rPr>
              <a:t>θ</a:t>
            </a:r>
            <a:r>
              <a:rPr lang="el-GR" sz="2000" u="sng" dirty="0" smtClean="0">
                <a:solidFill>
                  <a:schemeClr val="bg1"/>
                </a:solidFill>
                <a:latin typeface="Palatino Linotype" pitchFamily="18" charset="0"/>
              </a:rPr>
              <a:t>έ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</a:rPr>
              <a:t>ν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Remember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only the indicative has an augment, 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so the participle has no augment.</a:t>
            </a:r>
          </a:p>
        </p:txBody>
      </p:sp>
    </p:spTree>
    <p:extLst>
      <p:ext uri="{BB962C8B-B14F-4D97-AF65-F5344CB8AC3E}">
        <p14:creationId xmlns:p14="http://schemas.microsoft.com/office/powerpoint/2010/main" val="206746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Summary of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active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participles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Present: present stem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ντ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l-GR" sz="2400" dirty="0">
                <a:solidFill>
                  <a:schemeClr val="bg1"/>
                </a:solidFill>
              </a:rPr>
              <a:t>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ς</a:t>
            </a:r>
            <a:r>
              <a:rPr lang="el-GR" sz="2400" dirty="0">
                <a:solidFill>
                  <a:schemeClr val="bg1"/>
                </a:solidFill>
              </a:rPr>
              <a:t>  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σα</a:t>
            </a:r>
            <a:r>
              <a:rPr lang="el-GR" sz="2400" dirty="0">
                <a:solidFill>
                  <a:schemeClr val="bg1"/>
                </a:solidFill>
              </a:rPr>
              <a:t> 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ν</a:t>
            </a:r>
            <a:endParaRPr lang="en-US" sz="2400" dirty="0">
              <a:solidFill>
                <a:srgbClr val="FFFF00"/>
              </a:solidFill>
              <a:latin typeface="Palatino Linotype" pitchFamily="18" charset="0"/>
            </a:endParaRPr>
          </a:p>
          <a:p>
            <a:pPr lvl="2"/>
            <a:r>
              <a:rPr lang="en-US" sz="2000" dirty="0">
                <a:solidFill>
                  <a:schemeClr val="bg1"/>
                </a:solidFill>
              </a:rPr>
              <a:t>-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</a:rPr>
              <a:t>ω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present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stem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sz="2000" dirty="0" smtClean="0">
                <a:solidFill>
                  <a:schemeClr val="bg1"/>
                </a:solidFill>
              </a:rPr>
              <a:t>–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</a:rPr>
              <a:t>ων</a:t>
            </a:r>
            <a:r>
              <a:rPr lang="el-GR" sz="2000" dirty="0" smtClean="0">
                <a:solidFill>
                  <a:schemeClr val="bg1"/>
                </a:solidFill>
              </a:rPr>
              <a:t>  –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</a:rPr>
              <a:t>ουσα</a:t>
            </a:r>
            <a:r>
              <a:rPr lang="el-GR" sz="2000" dirty="0" smtClean="0">
                <a:solidFill>
                  <a:schemeClr val="bg1"/>
                </a:solidFill>
              </a:rPr>
              <a:t> –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</a:rPr>
              <a:t>ον</a:t>
            </a:r>
            <a:r>
              <a:rPr lang="el-GR" sz="2000" dirty="0" smtClean="0">
                <a:solidFill>
                  <a:schemeClr val="bg1"/>
                </a:solidFill>
              </a:rPr>
              <a:t> </a:t>
            </a:r>
            <a:endParaRPr lang="en-US" sz="2000" dirty="0" smtClean="0">
              <a:solidFill>
                <a:schemeClr val="bg1"/>
              </a:solidFill>
            </a:endParaRP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Future: stem +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σ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l-GR" sz="2400" dirty="0" smtClean="0">
                <a:solidFill>
                  <a:schemeClr val="bg1"/>
                </a:solidFill>
              </a:rPr>
              <a:t>–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ων</a:t>
            </a:r>
            <a:r>
              <a:rPr lang="el-GR" sz="2400" dirty="0" smtClean="0">
                <a:solidFill>
                  <a:schemeClr val="bg1"/>
                </a:solidFill>
              </a:rPr>
              <a:t>  –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ουσα</a:t>
            </a:r>
            <a:r>
              <a:rPr lang="el-GR" sz="2400" dirty="0" smtClean="0">
                <a:solidFill>
                  <a:schemeClr val="bg1"/>
                </a:solidFill>
              </a:rPr>
              <a:t> –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ον</a:t>
            </a:r>
            <a:r>
              <a:rPr lang="el-GR" sz="2400" dirty="0" smtClean="0">
                <a:solidFill>
                  <a:schemeClr val="bg1"/>
                </a:solidFill>
              </a:rPr>
              <a:t> </a:t>
            </a:r>
          </a:p>
          <a:p>
            <a:pPr lvl="1" eaLnBrk="1" hangingPunct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Aorist: 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(weak) = stem +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σα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ντ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ς</a:t>
            </a:r>
            <a:r>
              <a:rPr lang="el-GR" dirty="0" smtClean="0">
                <a:solidFill>
                  <a:schemeClr val="bg1"/>
                </a:solidFill>
              </a:rPr>
              <a:t>  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σα</a:t>
            </a:r>
            <a:r>
              <a:rPr lang="el-GR" dirty="0" smtClean="0">
                <a:solidFill>
                  <a:schemeClr val="bg1"/>
                </a:solidFill>
              </a:rPr>
              <a:t> 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ν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</a:endParaRPr>
          </a:p>
          <a:p>
            <a:pPr lvl="2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(strong)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stem + </a:t>
            </a:r>
            <a:r>
              <a:rPr lang="el-GR" dirty="0" smtClean="0">
                <a:solidFill>
                  <a:schemeClr val="bg1"/>
                </a:solidFill>
              </a:rPr>
              <a:t>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ών</a:t>
            </a:r>
            <a:r>
              <a:rPr lang="el-GR" dirty="0" smtClean="0">
                <a:solidFill>
                  <a:schemeClr val="bg1"/>
                </a:solidFill>
              </a:rPr>
              <a:t>  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οῦσα</a:t>
            </a:r>
            <a:r>
              <a:rPr lang="el-GR" dirty="0" smtClean="0">
                <a:solidFill>
                  <a:schemeClr val="bg1"/>
                </a:solidFill>
              </a:rPr>
              <a:t> 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όν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</a:endParaRPr>
          </a:p>
          <a:p>
            <a:pPr lvl="2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Passive (intransitive)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stem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ντ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l-GR" dirty="0">
                <a:solidFill>
                  <a:schemeClr val="bg1"/>
                </a:solidFill>
              </a:rPr>
              <a:t>–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ς</a:t>
            </a:r>
            <a:r>
              <a:rPr lang="el-GR" dirty="0">
                <a:solidFill>
                  <a:schemeClr val="bg1"/>
                </a:solidFill>
              </a:rPr>
              <a:t>  –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σα</a:t>
            </a:r>
            <a:r>
              <a:rPr lang="el-GR" dirty="0">
                <a:solidFill>
                  <a:schemeClr val="bg1"/>
                </a:solidFill>
              </a:rPr>
              <a:t> –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ν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2"/>
            <a:endParaRPr lang="el-GR" dirty="0" smtClean="0">
              <a:solidFill>
                <a:srgbClr val="FFFF00"/>
              </a:solidFill>
              <a:latin typeface="Palatino Linotype" pitchFamily="18" charset="0"/>
            </a:endParaRPr>
          </a:p>
          <a:p>
            <a:pPr lvl="1" eaLnBrk="1" hangingPunct="1">
              <a:buFontTx/>
              <a:buNone/>
            </a:pPr>
            <a:r>
              <a:rPr lang="el-GR" dirty="0" smtClean="0">
                <a:solidFill>
                  <a:schemeClr val="bg1"/>
                </a:solidFill>
              </a:rPr>
              <a:t> 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</a:endParaRPr>
          </a:p>
          <a:p>
            <a:pPr lvl="2" eaLnBrk="1" hangingPunct="1"/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781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762000" y="2057400"/>
            <a:ext cx="7924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Middle </a:t>
            </a:r>
            <a:r>
              <a:rPr lang="en-US" sz="2800" b="1" dirty="0">
                <a:solidFill>
                  <a:srgbClr val="FFFF00"/>
                </a:solidFill>
                <a:cs typeface="Times New Roman" pitchFamily="18" charset="0"/>
              </a:rPr>
              <a:t>participles  </a:t>
            </a:r>
          </a:p>
          <a:p>
            <a:pPr>
              <a:buFontTx/>
              <a:buChar char="•"/>
              <a:defRPr/>
            </a:pPr>
            <a:r>
              <a:rPr lang="el-GR" sz="2800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All participles in the </a:t>
            </a:r>
            <a:r>
              <a:rPr lang="en-US" dirty="0">
                <a:solidFill>
                  <a:srgbClr val="FFFF00"/>
                </a:solidFill>
              </a:rPr>
              <a:t>middle</a:t>
            </a:r>
            <a:r>
              <a:rPr lang="en-US" dirty="0">
                <a:solidFill>
                  <a:schemeClr val="bg1"/>
                </a:solidFill>
              </a:rPr>
              <a:t> voice have the marker -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μεν</a:t>
            </a:r>
            <a:r>
              <a:rPr lang="en-US" dirty="0">
                <a:solidFill>
                  <a:schemeClr val="bg1"/>
                </a:solidFill>
              </a:rPr>
              <a:t>-. </a:t>
            </a:r>
          </a:p>
          <a:p>
            <a:pPr>
              <a:buFontTx/>
              <a:buChar char="•"/>
              <a:defRPr/>
            </a:pPr>
            <a:r>
              <a:rPr lang="en-US" dirty="0">
                <a:solidFill>
                  <a:schemeClr val="bg1"/>
                </a:solidFill>
              </a:rPr>
              <a:t> All participles in the </a:t>
            </a:r>
            <a:r>
              <a:rPr lang="en-US" dirty="0">
                <a:solidFill>
                  <a:srgbClr val="FFFF00"/>
                </a:solidFill>
              </a:rPr>
              <a:t>middle</a:t>
            </a:r>
            <a:r>
              <a:rPr lang="en-US" dirty="0">
                <a:solidFill>
                  <a:schemeClr val="bg1"/>
                </a:solidFill>
              </a:rPr>
              <a:t> voice use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–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ος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–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η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–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ον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endings. </a:t>
            </a:r>
            <a:endParaRPr lang="el-GR" dirty="0">
              <a:solidFill>
                <a:schemeClr val="bg1"/>
              </a:solidFill>
            </a:endParaRPr>
          </a:p>
          <a:p>
            <a:pPr>
              <a:buFontTx/>
              <a:buChar char="•"/>
              <a:defRPr/>
            </a:pPr>
            <a:endParaRPr lang="el-GR" dirty="0">
              <a:solidFill>
                <a:schemeClr val="bg1"/>
              </a:solidFill>
            </a:endParaRPr>
          </a:p>
          <a:p>
            <a:pPr>
              <a:buFontTx/>
              <a:buChar char="•"/>
              <a:defRPr/>
            </a:pP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In other words, wherever the personal ending (or infinitive ending) would be, substitute: </a:t>
            </a:r>
            <a:endParaRPr lang="en-US" dirty="0">
              <a:solidFill>
                <a:schemeClr val="bg1"/>
              </a:solidFill>
            </a:endParaRPr>
          </a:p>
          <a:p>
            <a:pPr lvl="1">
              <a:defRPr/>
            </a:pP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–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μεν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ος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–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μέν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η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–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</a:rPr>
              <a:t>μεν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ον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38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762000" y="1676400"/>
            <a:ext cx="7924800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Middle </a:t>
            </a:r>
            <a:r>
              <a:rPr lang="en-US" sz="2800" b="1" dirty="0">
                <a:solidFill>
                  <a:srgbClr val="FFFF00"/>
                </a:solidFill>
                <a:cs typeface="Times New Roman" pitchFamily="18" charset="0"/>
              </a:rPr>
              <a:t>participles  </a:t>
            </a:r>
            <a:endParaRPr lang="en-US" sz="2800" b="1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λυ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ό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</a:rPr>
              <a:t>μεν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ος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λυ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</a:rPr>
              <a:t>μέν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η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λυ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ό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</a:rPr>
              <a:t>μεν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ον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cs typeface="Times New Roman" pitchFamily="18" charset="0"/>
              </a:rPr>
              <a:t>(present)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λυσ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ό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</a:rPr>
              <a:t>μεν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ος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λυσ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</a:rPr>
              <a:t>μέν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η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λυσ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ό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</a:rPr>
              <a:t>μεν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ον </a:t>
            </a:r>
            <a:r>
              <a:rPr lang="en-US" dirty="0" smtClean="0">
                <a:solidFill>
                  <a:schemeClr val="bg1"/>
                </a:solidFill>
                <a:cs typeface="Times New Roman" pitchFamily="18" charset="0"/>
              </a:rPr>
              <a:t>(future) </a:t>
            </a:r>
            <a:endParaRPr lang="el-GR" dirty="0" smtClean="0">
              <a:solidFill>
                <a:srgbClr val="FFFF00"/>
              </a:solidFill>
              <a:latin typeface="Palatino Linotype" pitchFamily="18" charset="0"/>
            </a:endParaRP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l-GR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λυσ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ά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</a:rPr>
              <a:t>μεν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ος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λυσ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</a:rPr>
              <a:t>μέν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η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λυσ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ά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</a:rPr>
              <a:t>μεν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ον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cs typeface="Times New Roman" pitchFamily="18" charset="0"/>
              </a:rPr>
              <a:t>(aorist) </a:t>
            </a:r>
            <a:endParaRPr lang="el-GR" dirty="0" smtClean="0">
              <a:solidFill>
                <a:schemeClr val="bg1"/>
              </a:solidFill>
              <a:latin typeface="Palatino Linotype" pitchFamily="18" charset="0"/>
            </a:endParaRP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λαβ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</a:rPr>
              <a:t>μέν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ος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λαβ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</a:rPr>
              <a:t>μέν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η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λαβ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</a:rPr>
              <a:t>μέν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ον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cs typeface="Times New Roman" pitchFamily="18" charset="0"/>
              </a:rPr>
              <a:t>(aorist) </a:t>
            </a:r>
            <a:endParaRPr lang="el-GR" dirty="0" smtClean="0">
              <a:solidFill>
                <a:schemeClr val="bg1"/>
              </a:solidFill>
              <a:latin typeface="Palatino Linotype" pitchFamily="18" charset="0"/>
            </a:endParaRPr>
          </a:p>
          <a:p>
            <a:pPr marL="1028700" lvl="2" indent="-3429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Note </a:t>
            </a:r>
            <a:r>
              <a:rPr lang="en-US" sz="2000" dirty="0">
                <a:solidFill>
                  <a:schemeClr val="bg1"/>
                </a:solidFill>
              </a:rPr>
              <a:t>that the accent remains fixed on the -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</a:rPr>
              <a:t>μεν</a:t>
            </a:r>
            <a:r>
              <a:rPr lang="en-US" sz="2000" dirty="0">
                <a:solidFill>
                  <a:schemeClr val="bg1"/>
                </a:solidFill>
              </a:rPr>
              <a:t>- marker. 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δεικνύ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</a:rPr>
              <a:t>μεν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ος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-η -ον </a:t>
            </a:r>
            <a:r>
              <a:rPr lang="en-US" dirty="0" smtClean="0">
                <a:solidFill>
                  <a:schemeClr val="bg1"/>
                </a:solidFill>
                <a:cs typeface="Times New Roman" pitchFamily="18" charset="0"/>
              </a:rPr>
              <a:t>(</a:t>
            </a:r>
            <a:r>
              <a:rPr lang="en-US" dirty="0">
                <a:solidFill>
                  <a:schemeClr val="bg1"/>
                </a:solidFill>
                <a:cs typeface="Times New Roman" pitchFamily="18" charset="0"/>
              </a:rPr>
              <a:t>present</a:t>
            </a:r>
            <a:r>
              <a:rPr lang="en-US" dirty="0" smtClean="0">
                <a:solidFill>
                  <a:schemeClr val="bg1"/>
                </a:solidFill>
                <a:cs typeface="Times New Roman" pitchFamily="18" charset="0"/>
              </a:rPr>
              <a:t>)   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διδό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</a:rPr>
              <a:t>μεν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ος -η –ον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cs typeface="Times New Roman" pitchFamily="18" charset="0"/>
              </a:rPr>
              <a:t>(present</a:t>
            </a:r>
            <a:r>
              <a:rPr lang="en-US" dirty="0" smtClean="0">
                <a:solidFill>
                  <a:schemeClr val="bg1"/>
                </a:solidFill>
                <a:cs typeface="Times New Roman" pitchFamily="18" charset="0"/>
              </a:rPr>
              <a:t>),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δό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</a:rPr>
              <a:t>μεν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ος -η –ον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cs typeface="Times New Roman" pitchFamily="18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cs typeface="Times New Roman" pitchFamily="18" charset="0"/>
              </a:rPr>
              <a:t>aorist) 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</a:endParaRP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τιθέ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</a:rPr>
              <a:t>μεν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ος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-η -ον </a:t>
            </a:r>
            <a:r>
              <a:rPr lang="en-US" dirty="0">
                <a:solidFill>
                  <a:schemeClr val="bg1"/>
                </a:solidFill>
                <a:cs typeface="Times New Roman" pitchFamily="18" charset="0"/>
              </a:rPr>
              <a:t>(present),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θέ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</a:rPr>
              <a:t>μεν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ος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-η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–ον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cs typeface="Times New Roman" pitchFamily="18" charset="0"/>
              </a:rPr>
              <a:t>(</a:t>
            </a:r>
            <a:r>
              <a:rPr lang="en-US" dirty="0">
                <a:solidFill>
                  <a:schemeClr val="bg1"/>
                </a:solidFill>
                <a:cs typeface="Times New Roman" pitchFamily="18" charset="0"/>
              </a:rPr>
              <a:t>aorist) </a:t>
            </a:r>
            <a:endParaRPr lang="en-US" dirty="0">
              <a:solidFill>
                <a:srgbClr val="FFFF00"/>
              </a:solidFill>
              <a:latin typeface="Palatino Linotype" pitchFamily="18" charset="0"/>
            </a:endParaRP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ἱστά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</a:rPr>
              <a:t>μεν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ος -η -ον </a:t>
            </a:r>
            <a:r>
              <a:rPr lang="en-US" dirty="0">
                <a:solidFill>
                  <a:schemeClr val="bg1"/>
                </a:solidFill>
                <a:cs typeface="Times New Roman" pitchFamily="18" charset="0"/>
              </a:rPr>
              <a:t>(present</a:t>
            </a:r>
            <a:r>
              <a:rPr lang="en-US" dirty="0" smtClean="0">
                <a:solidFill>
                  <a:schemeClr val="bg1"/>
                </a:solidFill>
                <a:cs typeface="Times New Roman" pitchFamily="18" charset="0"/>
              </a:rPr>
              <a:t>)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</a:endParaRP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ἱέ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</a:rPr>
              <a:t>μεν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ος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-η -ον </a:t>
            </a:r>
            <a:r>
              <a:rPr lang="en-US" dirty="0">
                <a:solidFill>
                  <a:schemeClr val="bg1"/>
                </a:solidFill>
                <a:cs typeface="Times New Roman" pitchFamily="18" charset="0"/>
              </a:rPr>
              <a:t>(present),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ἕ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</a:rPr>
              <a:t>μεν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ος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-η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</a:rPr>
              <a:t>–ον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cs typeface="Times New Roman" pitchFamily="18" charset="0"/>
              </a:rPr>
              <a:t>(aorist) </a:t>
            </a:r>
            <a:endParaRPr lang="en-US" dirty="0">
              <a:solidFill>
                <a:srgbClr val="FFFF00"/>
              </a:solidFill>
              <a:latin typeface="Palatino Linotype" pitchFamily="18" charset="0"/>
            </a:endParaRPr>
          </a:p>
          <a:p>
            <a:pPr marL="0" lvl="1">
              <a:defRPr/>
            </a:pPr>
            <a:endParaRPr lang="el-GR" dirty="0">
              <a:solidFill>
                <a:schemeClr val="bg1"/>
              </a:solidFill>
              <a:latin typeface="Palatino Linotype" pitchFamily="18" charset="0"/>
            </a:endParaRPr>
          </a:p>
          <a:p>
            <a:pPr marL="342900" lvl="1" indent="-342900">
              <a:buFont typeface="Arial" pitchFamily="34" charset="0"/>
              <a:buChar char="•"/>
              <a:defRPr/>
            </a:pPr>
            <a:endParaRPr lang="en-US" dirty="0">
              <a:solidFill>
                <a:schemeClr val="bg1"/>
              </a:solidFill>
            </a:endParaRPr>
          </a:p>
          <a:p>
            <a:pPr marL="1028700" lvl="2" indent="-342900"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dirty="0">
              <a:solidFill>
                <a:schemeClr val="bg1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601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534400" cy="4114800"/>
          </a:xfrm>
        </p:spPr>
        <p:txBody>
          <a:bodyPr/>
          <a:lstStyle/>
          <a:p>
            <a:pPr marL="609600" indent="-609600"/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of this Unit, you have encountered all the words and forms on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Master List of Greek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Nouns Adjectives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l-GR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26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671096" y="1828800"/>
            <a:ext cx="1228221" cy="27392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 b="1" u="sng" dirty="0" smtClean="0">
                <a:solidFill>
                  <a:srgbClr val="FF0000"/>
                </a:solidFill>
              </a:rPr>
              <a:t>Verb</a:t>
            </a:r>
            <a:endParaRPr lang="en-US" b="1" u="sng" dirty="0">
              <a:solidFill>
                <a:srgbClr val="FF0000"/>
              </a:solidFill>
            </a:endParaRPr>
          </a:p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US" b="1" dirty="0"/>
              <a:t>person</a:t>
            </a:r>
          </a:p>
          <a:p>
            <a:pPr algn="ctr" eaLnBrk="1" hangingPunct="1"/>
            <a:r>
              <a:rPr lang="en-US" b="1" dirty="0"/>
              <a:t>number</a:t>
            </a:r>
          </a:p>
          <a:p>
            <a:pPr algn="ctr" eaLnBrk="1" hangingPunct="1"/>
            <a:r>
              <a:rPr lang="en-US" b="1" dirty="0">
                <a:solidFill>
                  <a:srgbClr val="FF0000"/>
                </a:solidFill>
              </a:rPr>
              <a:t>tense </a:t>
            </a:r>
          </a:p>
          <a:p>
            <a:pPr algn="ctr" eaLnBrk="1" hangingPunct="1"/>
            <a:r>
              <a:rPr lang="en-US" b="1" dirty="0">
                <a:solidFill>
                  <a:srgbClr val="FF0000"/>
                </a:solidFill>
              </a:rPr>
              <a:t>mood </a:t>
            </a:r>
          </a:p>
          <a:p>
            <a:pPr algn="ctr" eaLnBrk="1" hangingPunct="1"/>
            <a:r>
              <a:rPr lang="en-US" b="1" dirty="0">
                <a:solidFill>
                  <a:srgbClr val="FF0000"/>
                </a:solidFill>
              </a:rPr>
              <a:t>voice 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050604" y="1828800"/>
            <a:ext cx="1640193" cy="273921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 b="1" u="sng" dirty="0" smtClean="0">
                <a:solidFill>
                  <a:srgbClr val="FFFF00"/>
                </a:solidFill>
              </a:rPr>
              <a:t>Adjective</a:t>
            </a:r>
            <a:endParaRPr lang="en-US" b="1" u="sng" dirty="0">
              <a:solidFill>
                <a:srgbClr val="FFFF00"/>
              </a:solidFill>
            </a:endParaRPr>
          </a:p>
          <a:p>
            <a:pPr algn="ctr" eaLnBrk="1" hangingPunct="1"/>
            <a:endParaRPr lang="en-US" b="1" dirty="0">
              <a:solidFill>
                <a:srgbClr val="FFFF00"/>
              </a:solidFill>
            </a:endParaRPr>
          </a:p>
          <a:p>
            <a:pPr algn="ctr" eaLnBrk="1" hangingPunct="1"/>
            <a:endParaRPr lang="en-US" b="1" dirty="0">
              <a:solidFill>
                <a:srgbClr val="FFFF00"/>
              </a:solidFill>
            </a:endParaRPr>
          </a:p>
          <a:p>
            <a:pPr algn="ctr" eaLnBrk="1" hangingPunct="1"/>
            <a:endParaRPr lang="en-US" b="1" dirty="0">
              <a:solidFill>
                <a:srgbClr val="FFFF00"/>
              </a:solidFill>
            </a:endParaRPr>
          </a:p>
          <a:p>
            <a:pPr algn="ctr" eaLnBrk="1" hangingPunct="1"/>
            <a:r>
              <a:rPr lang="en-US" b="1" dirty="0">
                <a:solidFill>
                  <a:srgbClr val="FFFF00"/>
                </a:solidFill>
              </a:rPr>
              <a:t>number</a:t>
            </a:r>
          </a:p>
          <a:p>
            <a:pPr algn="ctr" eaLnBrk="1" hangingPunct="1"/>
            <a:r>
              <a:rPr lang="en-US" b="1" dirty="0">
                <a:solidFill>
                  <a:srgbClr val="FFFF00"/>
                </a:solidFill>
              </a:rPr>
              <a:t>gender</a:t>
            </a:r>
          </a:p>
          <a:p>
            <a:pPr algn="ctr" eaLnBrk="1" hangingPunct="1"/>
            <a:r>
              <a:rPr lang="en-US" b="1" dirty="0">
                <a:solidFill>
                  <a:srgbClr val="FFFF00"/>
                </a:solidFill>
              </a:rPr>
              <a:t>case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3764418" y="3429000"/>
            <a:ext cx="1678665" cy="31085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 b="1" u="sng" dirty="0">
                <a:solidFill>
                  <a:srgbClr val="FFCC00"/>
                </a:solidFill>
              </a:rPr>
              <a:t>Participle</a:t>
            </a:r>
            <a:endParaRPr lang="en-US" b="1" u="sng" dirty="0">
              <a:solidFill>
                <a:schemeClr val="bg1"/>
              </a:solidFill>
            </a:endParaRPr>
          </a:p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US" b="1" dirty="0">
                <a:solidFill>
                  <a:srgbClr val="FFCC00"/>
                </a:solidFill>
              </a:rPr>
              <a:t>number</a:t>
            </a:r>
          </a:p>
          <a:p>
            <a:pPr algn="ctr" eaLnBrk="1" hangingPunct="1"/>
            <a:r>
              <a:rPr lang="en-US" b="1" dirty="0">
                <a:solidFill>
                  <a:srgbClr val="FFCC00"/>
                </a:solidFill>
              </a:rPr>
              <a:t>gender</a:t>
            </a:r>
          </a:p>
          <a:p>
            <a:pPr algn="ctr" eaLnBrk="1" hangingPunct="1"/>
            <a:r>
              <a:rPr lang="en-US" b="1" dirty="0">
                <a:solidFill>
                  <a:srgbClr val="FFCC00"/>
                </a:solidFill>
              </a:rPr>
              <a:t>case</a:t>
            </a:r>
          </a:p>
          <a:p>
            <a:pPr algn="ctr" eaLnBrk="1" hangingPunct="1"/>
            <a:r>
              <a:rPr lang="en-US" b="1" dirty="0">
                <a:solidFill>
                  <a:srgbClr val="FFCC00"/>
                </a:solidFill>
              </a:rPr>
              <a:t>tense </a:t>
            </a:r>
          </a:p>
          <a:p>
            <a:pPr algn="ctr" eaLnBrk="1" hangingPunct="1"/>
            <a:r>
              <a:rPr lang="en-US" b="1" dirty="0">
                <a:solidFill>
                  <a:srgbClr val="FFCC00"/>
                </a:solidFill>
              </a:rPr>
              <a:t>mood </a:t>
            </a:r>
          </a:p>
          <a:p>
            <a:pPr algn="ctr" eaLnBrk="1" hangingPunct="1"/>
            <a:r>
              <a:rPr lang="en-US" b="1" dirty="0">
                <a:solidFill>
                  <a:srgbClr val="FFCC00"/>
                </a:solidFill>
              </a:rPr>
              <a:t>voice</a:t>
            </a:r>
            <a:r>
              <a:rPr lang="en-US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 flipH="1">
            <a:off x="5181600" y="3657600"/>
            <a:ext cx="1143000" cy="762000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8"/>
          <p:cNvSpPr>
            <a:spLocks noChangeShapeType="1"/>
          </p:cNvSpPr>
          <p:nvPr/>
        </p:nvSpPr>
        <p:spPr bwMode="auto">
          <a:xfrm flipH="1">
            <a:off x="5105400" y="3962400"/>
            <a:ext cx="1295400" cy="838200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9"/>
          <p:cNvSpPr>
            <a:spLocks noChangeShapeType="1"/>
          </p:cNvSpPr>
          <p:nvPr/>
        </p:nvSpPr>
        <p:spPr bwMode="auto">
          <a:xfrm flipH="1">
            <a:off x="4953000" y="4267200"/>
            <a:ext cx="1447800" cy="914400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10"/>
          <p:cNvSpPr>
            <a:spLocks noChangeShapeType="1"/>
          </p:cNvSpPr>
          <p:nvPr/>
        </p:nvSpPr>
        <p:spPr bwMode="auto">
          <a:xfrm>
            <a:off x="2590800" y="3581400"/>
            <a:ext cx="1676400" cy="1828800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11"/>
          <p:cNvSpPr>
            <a:spLocks noChangeShapeType="1"/>
          </p:cNvSpPr>
          <p:nvPr/>
        </p:nvSpPr>
        <p:spPr bwMode="auto">
          <a:xfrm>
            <a:off x="2590800" y="3962400"/>
            <a:ext cx="1676400" cy="1828800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12"/>
          <p:cNvSpPr>
            <a:spLocks noChangeShapeType="1"/>
          </p:cNvSpPr>
          <p:nvPr/>
        </p:nvSpPr>
        <p:spPr bwMode="auto">
          <a:xfrm>
            <a:off x="2590800" y="4419600"/>
            <a:ext cx="1676400" cy="1828800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62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6705600" cy="46482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Participles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</a:pP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participles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are both  </a:t>
            </a:r>
          </a:p>
          <a:p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which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modify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their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subjects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using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 endings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(instead of using personal endings to indicate their subject)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djectives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which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describe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 noun as involved in a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verbal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action </a:t>
            </a:r>
          </a:p>
        </p:txBody>
      </p:sp>
    </p:spTree>
    <p:extLst>
      <p:ext uri="{BB962C8B-B14F-4D97-AF65-F5344CB8AC3E}">
        <p14:creationId xmlns:p14="http://schemas.microsoft.com/office/powerpoint/2010/main" val="282871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2531" name="Text Box 1027"/>
          <p:cNvSpPr txBox="1">
            <a:spLocks noChangeArrowheads="1"/>
          </p:cNvSpPr>
          <p:nvPr/>
        </p:nvSpPr>
        <p:spPr bwMode="auto">
          <a:xfrm>
            <a:off x="685800" y="1981200"/>
            <a:ext cx="7924800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Participles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A </a:t>
            </a:r>
            <a:r>
              <a:rPr lang="en-US" dirty="0">
                <a:solidFill>
                  <a:schemeClr val="bg1"/>
                </a:solidFill>
              </a:rPr>
              <a:t>participle has two basic </a:t>
            </a:r>
            <a:r>
              <a:rPr lang="en-US" dirty="0" smtClean="0">
                <a:solidFill>
                  <a:schemeClr val="bg1"/>
                </a:solidFill>
              </a:rPr>
              <a:t>functions: </a:t>
            </a:r>
            <a:endParaRPr lang="en-US" dirty="0">
              <a:solidFill>
                <a:schemeClr val="bg1"/>
              </a:solidFill>
            </a:endParaRPr>
          </a:p>
          <a:p>
            <a:pPr lvl="1" eaLnBrk="1" hangingPunct="1">
              <a:buFontTx/>
              <a:buChar char="•"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rgbClr val="FFFF00"/>
                </a:solidFill>
              </a:rPr>
              <a:t>Attributive</a:t>
            </a:r>
            <a:r>
              <a:rPr lang="en-US" dirty="0">
                <a:solidFill>
                  <a:schemeClr val="bg1"/>
                </a:solidFill>
              </a:rPr>
              <a:t>, when a definite article precedes it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pPr lvl="2" eaLnBrk="1" hangingPunct="1">
              <a:buFontTx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In this use, the participle is primarily </a:t>
            </a:r>
            <a:r>
              <a:rPr lang="en-US" dirty="0" smtClean="0">
                <a:solidFill>
                  <a:schemeClr val="bg1"/>
                </a:solidFill>
              </a:rPr>
              <a:t>an </a:t>
            </a:r>
            <a:r>
              <a:rPr lang="en-US" dirty="0" smtClean="0">
                <a:solidFill>
                  <a:srgbClr val="FFFF00"/>
                </a:solidFill>
              </a:rPr>
              <a:t>adjective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endParaRPr lang="en-US" dirty="0">
              <a:solidFill>
                <a:schemeClr val="bg1"/>
              </a:solidFill>
            </a:endParaRPr>
          </a:p>
          <a:p>
            <a:pPr lvl="1" eaLnBrk="1" hangingPunct="1">
              <a:buFontTx/>
              <a:buChar char="•"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rgbClr val="FFFF00"/>
                </a:solidFill>
              </a:rPr>
              <a:t>Circumstantial</a:t>
            </a:r>
            <a:r>
              <a:rPr lang="en-US" dirty="0">
                <a:solidFill>
                  <a:schemeClr val="bg1"/>
                </a:solidFill>
              </a:rPr>
              <a:t>, when no article precedes it. </a:t>
            </a:r>
            <a:endParaRPr lang="en-US" dirty="0" smtClean="0">
              <a:solidFill>
                <a:schemeClr val="bg1"/>
              </a:solidFill>
            </a:endParaRPr>
          </a:p>
          <a:p>
            <a:pPr lvl="2" eaLnBrk="1" hangingPunct="1">
              <a:buFontTx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In this use, the participle is primarily a </a:t>
            </a:r>
            <a:r>
              <a:rPr lang="en-US" dirty="0" smtClean="0">
                <a:solidFill>
                  <a:srgbClr val="FFFF00"/>
                </a:solidFill>
              </a:rPr>
              <a:t>verb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890883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82296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Participles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participle has two basic functions: </a:t>
            </a:r>
          </a:p>
          <a:p>
            <a:pPr lvl="1"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Attributive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when a definite article precedes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it. </a:t>
            </a:r>
          </a:p>
          <a:p>
            <a:pPr lvl="2"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use, the participle is primarily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>
              <a:buFontTx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participle can refer to a specific person or persons doing the action or to the whole class of people who perform this action. </a:t>
            </a:r>
          </a:p>
          <a:p>
            <a:pPr lvl="1">
              <a:buFontTx/>
              <a:buChar char="•"/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οἱ ἄνδρες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φεύγουσιν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The men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flee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>
              <a:buFontTx/>
              <a:buChar char="•"/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φεύγοντες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ἄνδρες...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men who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flee…</a:t>
            </a:r>
          </a:p>
          <a:p>
            <a:pPr lvl="1">
              <a:buFontTx/>
              <a:buChar char="•"/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οὐ τιμῶμεν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τοὺς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 τῆς μάχης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φεύγοντας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We do not honor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men who flee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from battle. </a:t>
            </a:r>
          </a:p>
        </p:txBody>
      </p:sp>
    </p:spTree>
    <p:extLst>
      <p:ext uri="{BB962C8B-B14F-4D97-AF65-F5344CB8AC3E}">
        <p14:creationId xmlns:p14="http://schemas.microsoft.com/office/powerpoint/2010/main" val="322336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5603" name="Text Box 1027"/>
          <p:cNvSpPr txBox="1">
            <a:spLocks noChangeArrowheads="1"/>
          </p:cNvSpPr>
          <p:nvPr/>
        </p:nvSpPr>
        <p:spPr bwMode="auto">
          <a:xfrm>
            <a:off x="685800" y="1981200"/>
            <a:ext cx="79248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FF00"/>
                </a:solidFill>
                <a:cs typeface="Times New Roman" pitchFamily="18" charset="0"/>
              </a:rPr>
              <a:t>Participles</a:t>
            </a:r>
          </a:p>
          <a:p>
            <a:pPr eaLnBrk="1" hangingPunct="1"/>
            <a:r>
              <a:rPr lang="en-US" dirty="0">
                <a:solidFill>
                  <a:schemeClr val="bg1"/>
                </a:solidFill>
              </a:rPr>
              <a:t>A participle has two basic functions: </a:t>
            </a:r>
          </a:p>
          <a:p>
            <a:pPr lvl="1" eaLnBrk="1" hangingPunct="1">
              <a:buFontTx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 Circumstantial</a:t>
            </a:r>
            <a:r>
              <a:rPr lang="en-US" dirty="0">
                <a:solidFill>
                  <a:schemeClr val="bg1"/>
                </a:solidFill>
              </a:rPr>
              <a:t>, when no article precedes it. </a:t>
            </a:r>
          </a:p>
          <a:p>
            <a:pPr lvl="2" eaLnBrk="1" hangingPunct="1">
              <a:buFontTx/>
              <a:buChar char="•"/>
            </a:pPr>
            <a:r>
              <a:rPr lang="en-US" dirty="0">
                <a:solidFill>
                  <a:schemeClr val="bg1"/>
                </a:solidFill>
              </a:rPr>
              <a:t>In this use, the participle is primarily a </a:t>
            </a:r>
            <a:r>
              <a:rPr lang="en-US" dirty="0">
                <a:solidFill>
                  <a:srgbClr val="FFFF00"/>
                </a:solidFill>
              </a:rPr>
              <a:t>verb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marL="914400" lvl="2" indent="0" eaLnBrk="1" hangingPunct="1"/>
            <a:endParaRPr lang="en-US" dirty="0">
              <a:solidFill>
                <a:schemeClr val="bg1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 The </a:t>
            </a:r>
            <a:r>
              <a:rPr lang="en-US" dirty="0">
                <a:solidFill>
                  <a:schemeClr val="bg1"/>
                </a:solidFill>
              </a:rPr>
              <a:t>participle now replaces a </a:t>
            </a:r>
            <a:r>
              <a:rPr lang="en-US" b="1" dirty="0">
                <a:solidFill>
                  <a:srgbClr val="FFFF00"/>
                </a:solidFill>
              </a:rPr>
              <a:t>verb</a:t>
            </a:r>
            <a:r>
              <a:rPr lang="en-US" dirty="0">
                <a:solidFill>
                  <a:schemeClr val="bg1"/>
                </a:solidFill>
              </a:rPr>
              <a:t> and a </a:t>
            </a:r>
            <a:r>
              <a:rPr lang="en-US" b="1" dirty="0">
                <a:solidFill>
                  <a:srgbClr val="FFFF00"/>
                </a:solidFill>
              </a:rPr>
              <a:t>conjunction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eaLnBrk="1" hangingPunct="1">
              <a:buFontTx/>
              <a:buChar char="•"/>
            </a:pPr>
            <a:r>
              <a:rPr lang="en-US" dirty="0">
                <a:solidFill>
                  <a:schemeClr val="bg1"/>
                </a:solidFill>
              </a:rPr>
              <a:t> Although a participle almost never has its own conjunction, Greek verbs are, as we have seen, always linked, so a conjunction should be supplied in translation. </a:t>
            </a:r>
          </a:p>
        </p:txBody>
      </p:sp>
    </p:spTree>
    <p:extLst>
      <p:ext uri="{BB962C8B-B14F-4D97-AF65-F5344CB8AC3E}">
        <p14:creationId xmlns:p14="http://schemas.microsoft.com/office/powerpoint/2010/main" val="1148529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792480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Participles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A </a:t>
            </a:r>
            <a:r>
              <a:rPr lang="en-US" dirty="0">
                <a:solidFill>
                  <a:schemeClr val="bg1"/>
                </a:solidFill>
              </a:rPr>
              <a:t>participle has two basic functions </a:t>
            </a:r>
          </a:p>
          <a:p>
            <a:pPr lvl="1" eaLnBrk="1" hangingPunct="1">
              <a:buFontTx/>
              <a:buChar char="•"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rgbClr val="FFFF00"/>
                </a:solidFill>
              </a:rPr>
              <a:t>Circumstantial</a:t>
            </a:r>
            <a:r>
              <a:rPr lang="en-US" dirty="0">
                <a:solidFill>
                  <a:schemeClr val="bg1"/>
                </a:solidFill>
              </a:rPr>
              <a:t>, when no article precedes it. The participle now replaces a verb and a conjunction.</a:t>
            </a:r>
            <a:endParaRPr lang="en-US" dirty="0">
              <a:solidFill>
                <a:schemeClr val="bg1"/>
              </a:solidFill>
              <a:latin typeface="Palatino Linotype" pitchFamily="18" charset="0"/>
            </a:endParaRPr>
          </a:p>
          <a:p>
            <a:pPr lvl="1" eaLnBrk="1" hangingPunct="1">
              <a:buFontTx/>
              <a:buChar char="•"/>
            </a:pPr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τρέχομεν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.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λαμβάνομεν τοὺς ἵππους. </a:t>
            </a:r>
            <a:endParaRPr lang="en-US" dirty="0">
              <a:solidFill>
                <a:schemeClr val="bg1"/>
              </a:solidFill>
              <a:latin typeface="Palatino Linotype" pitchFamily="18" charset="0"/>
            </a:endParaRPr>
          </a:p>
          <a:p>
            <a:pPr lvl="2" eaLnBrk="1" hangingPunct="1">
              <a:buFontTx/>
              <a:buChar char="•"/>
            </a:pPr>
            <a:r>
              <a:rPr lang="en-US" dirty="0">
                <a:solidFill>
                  <a:schemeClr val="bg1"/>
                </a:solidFill>
              </a:rPr>
              <a:t> We are running. We catch the horses. </a:t>
            </a:r>
          </a:p>
          <a:p>
            <a:pPr lvl="1" eaLnBrk="1" hangingPunct="1">
              <a:buFontTx/>
              <a:buChar char="•"/>
            </a:pP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τρέχοντες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λαμβάνομεν τοὺς ἵππους. </a:t>
            </a:r>
            <a:endParaRPr lang="en-US" dirty="0">
              <a:solidFill>
                <a:schemeClr val="bg1"/>
              </a:solidFill>
              <a:latin typeface="Palatino Linotype" pitchFamily="18" charset="0"/>
            </a:endParaRPr>
          </a:p>
          <a:p>
            <a:pPr lvl="1" eaLnBrk="1" hangingPunct="1"/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  <a:r>
              <a:rPr lang="en-US" dirty="0">
                <a:solidFill>
                  <a:schemeClr val="bg1"/>
                </a:solidFill>
              </a:rPr>
              <a:t> We are running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and</a:t>
            </a:r>
            <a:r>
              <a:rPr lang="en-US" dirty="0">
                <a:solidFill>
                  <a:schemeClr val="bg1"/>
                </a:solidFill>
              </a:rPr>
              <a:t> we catch the horses. </a:t>
            </a:r>
          </a:p>
          <a:p>
            <a:pPr lvl="1" eaLnBrk="1" hangingPunct="1"/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When we are running, </a:t>
            </a:r>
            <a:r>
              <a:rPr lang="en-US" dirty="0">
                <a:solidFill>
                  <a:schemeClr val="bg1"/>
                </a:solidFill>
              </a:rPr>
              <a:t>we catch the horses. </a:t>
            </a:r>
          </a:p>
          <a:p>
            <a:pPr lvl="1" eaLnBrk="1" hangingPunct="1"/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Because we are running, </a:t>
            </a:r>
            <a:r>
              <a:rPr lang="en-US" dirty="0">
                <a:solidFill>
                  <a:schemeClr val="bg1"/>
                </a:solidFill>
              </a:rPr>
              <a:t>we catch the horses. </a:t>
            </a:r>
          </a:p>
          <a:p>
            <a:pPr lvl="1" eaLnBrk="1" hangingPunct="1"/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Although we are running, </a:t>
            </a:r>
            <a:r>
              <a:rPr lang="en-US" dirty="0">
                <a:solidFill>
                  <a:schemeClr val="bg1"/>
                </a:solidFill>
              </a:rPr>
              <a:t>we catch the horses. </a:t>
            </a:r>
          </a:p>
        </p:txBody>
      </p:sp>
    </p:spTree>
    <p:extLst>
      <p:ext uri="{BB962C8B-B14F-4D97-AF65-F5344CB8AC3E}">
        <p14:creationId xmlns:p14="http://schemas.microsoft.com/office/powerpoint/2010/main" val="208661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7924800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Participles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A </a:t>
            </a:r>
            <a:r>
              <a:rPr lang="en-US" dirty="0">
                <a:solidFill>
                  <a:schemeClr val="bg1"/>
                </a:solidFill>
              </a:rPr>
              <a:t>participle has two basic functions </a:t>
            </a:r>
          </a:p>
          <a:p>
            <a:pPr lvl="1" eaLnBrk="1" hangingPunct="1">
              <a:buFontTx/>
              <a:buChar char="•"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rgbClr val="FFFF00"/>
                </a:solidFill>
              </a:rPr>
              <a:t>Circumstantial</a:t>
            </a:r>
            <a:r>
              <a:rPr lang="en-US" dirty="0">
                <a:solidFill>
                  <a:schemeClr val="bg1"/>
                </a:solidFill>
              </a:rPr>
              <a:t>, when no article precedes it. The participle now replaces a verb and a conjunction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pPr lvl="1" eaLnBrk="1" hangingPunct="1"/>
            <a:endParaRPr lang="en-US" dirty="0">
              <a:solidFill>
                <a:schemeClr val="bg1"/>
              </a:solidFill>
            </a:endParaRPr>
          </a:p>
          <a:p>
            <a:pPr lvl="1" eaLnBrk="1" hangingPunct="1">
              <a:buFontTx/>
              <a:buChar char="•"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τρέχοντες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λαμβάνομεν τοὺς ἵππους. </a:t>
            </a:r>
            <a:endParaRPr lang="en-US" dirty="0">
              <a:solidFill>
                <a:schemeClr val="bg1"/>
              </a:solidFill>
              <a:latin typeface="Palatino Linotype" pitchFamily="18" charset="0"/>
            </a:endParaRPr>
          </a:p>
          <a:p>
            <a:pPr lvl="1" eaLnBrk="1" hangingPunct="1"/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  <a:r>
              <a:rPr lang="en-US" dirty="0">
                <a:solidFill>
                  <a:srgbClr val="FFFF00"/>
                </a:solidFill>
              </a:rPr>
              <a:t>If we are running, </a:t>
            </a:r>
            <a:r>
              <a:rPr lang="en-US" dirty="0">
                <a:solidFill>
                  <a:schemeClr val="bg1"/>
                </a:solidFill>
              </a:rPr>
              <a:t>we catch the horses. </a:t>
            </a:r>
            <a:endParaRPr lang="en-US" dirty="0">
              <a:solidFill>
                <a:schemeClr val="bg1"/>
              </a:solidFill>
              <a:latin typeface="Palatino Linotype" pitchFamily="18" charset="0"/>
            </a:endParaRPr>
          </a:p>
          <a:p>
            <a:pPr lvl="1" eaLnBrk="1" hangingPunct="1"/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  <a:r>
              <a:rPr lang="en-US" dirty="0">
                <a:solidFill>
                  <a:srgbClr val="FFFF00"/>
                </a:solidFill>
              </a:rPr>
              <a:t>Since we are running, </a:t>
            </a:r>
            <a:r>
              <a:rPr lang="en-US" dirty="0">
                <a:solidFill>
                  <a:schemeClr val="bg1"/>
                </a:solidFill>
              </a:rPr>
              <a:t>we catch the horses. </a:t>
            </a:r>
            <a:endParaRPr lang="en-US" dirty="0">
              <a:solidFill>
                <a:schemeClr val="bg1"/>
              </a:solidFill>
              <a:latin typeface="Palatino Linotype" pitchFamily="18" charset="0"/>
            </a:endParaRPr>
          </a:p>
          <a:p>
            <a:pPr lvl="1" eaLnBrk="1" hangingPunct="1"/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  <a:r>
              <a:rPr lang="en-US" dirty="0">
                <a:solidFill>
                  <a:srgbClr val="FFFF00"/>
                </a:solidFill>
              </a:rPr>
              <a:t>While we are running, </a:t>
            </a:r>
            <a:r>
              <a:rPr lang="en-US" dirty="0">
                <a:solidFill>
                  <a:schemeClr val="bg1"/>
                </a:solidFill>
              </a:rPr>
              <a:t>we catch the horses. </a:t>
            </a:r>
            <a:endParaRPr lang="en-US" dirty="0">
              <a:solidFill>
                <a:schemeClr val="bg1"/>
              </a:solidFill>
              <a:latin typeface="Palatino Linotype" pitchFamily="18" charset="0"/>
            </a:endParaRPr>
          </a:p>
          <a:p>
            <a:pPr lvl="1" eaLnBrk="1" hangingPunct="1"/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  <a:r>
              <a:rPr lang="en-US" dirty="0">
                <a:solidFill>
                  <a:srgbClr val="FFFF00"/>
                </a:solidFill>
              </a:rPr>
              <a:t> As long as we are running, </a:t>
            </a:r>
            <a:r>
              <a:rPr lang="en-US" dirty="0">
                <a:solidFill>
                  <a:schemeClr val="bg1"/>
                </a:solidFill>
              </a:rPr>
              <a:t>we catch the horses. </a:t>
            </a:r>
          </a:p>
          <a:p>
            <a:pPr lvl="1" eaLnBrk="1" hangingPunct="1"/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κτλ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0251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84582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Participles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Make </a:t>
            </a:r>
            <a:r>
              <a:rPr lang="en-US" dirty="0">
                <a:solidFill>
                  <a:schemeClr val="bg1"/>
                </a:solidFill>
              </a:rPr>
              <a:t>sure you translate the </a:t>
            </a:r>
            <a:r>
              <a:rPr lang="en-US" u="sng" dirty="0">
                <a:solidFill>
                  <a:schemeClr val="bg1"/>
                </a:solidFill>
              </a:rPr>
              <a:t>subject</a:t>
            </a:r>
            <a:r>
              <a:rPr lang="en-US" dirty="0">
                <a:solidFill>
                  <a:schemeClr val="bg1"/>
                </a:solidFill>
              </a:rPr>
              <a:t> of the participle correctly.</a:t>
            </a:r>
          </a:p>
          <a:p>
            <a:pPr eaLnBrk="1" hangingPunct="1"/>
            <a:endParaRPr lang="el-GR" dirty="0">
              <a:solidFill>
                <a:schemeClr val="bg1"/>
              </a:solidFill>
              <a:latin typeface="Palatino Linotype" pitchFamily="18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λαμβάνομεν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τρέχοντ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ες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τοὺς ἵππους. </a:t>
            </a:r>
            <a:endParaRPr lang="en-US" dirty="0">
              <a:solidFill>
                <a:schemeClr val="bg1"/>
              </a:solidFill>
            </a:endParaRPr>
          </a:p>
          <a:p>
            <a:pPr eaLnBrk="1" hangingPunct="1"/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  <a:r>
              <a:rPr lang="en-US" dirty="0">
                <a:solidFill>
                  <a:schemeClr val="bg1"/>
                </a:solidFill>
              </a:rPr>
              <a:t> We catch the horses, </a:t>
            </a:r>
            <a:r>
              <a:rPr lang="en-US" dirty="0">
                <a:solidFill>
                  <a:srgbClr val="FFFF00"/>
                </a:solidFill>
              </a:rPr>
              <a:t>while </a:t>
            </a:r>
            <a:r>
              <a:rPr lang="en-US" b="1" dirty="0">
                <a:solidFill>
                  <a:srgbClr val="FFFF00"/>
                </a:solidFill>
              </a:rPr>
              <a:t>we</a:t>
            </a:r>
            <a:r>
              <a:rPr lang="en-US" dirty="0">
                <a:solidFill>
                  <a:srgbClr val="FFFF00"/>
                </a:solidFill>
              </a:rPr>
              <a:t> are running</a:t>
            </a:r>
            <a:r>
              <a:rPr lang="el-GR" dirty="0">
                <a:solidFill>
                  <a:srgbClr val="FFFF00"/>
                </a:solidFill>
              </a:rPr>
              <a:t>.</a:t>
            </a:r>
            <a:endParaRPr lang="el-GR" dirty="0">
              <a:solidFill>
                <a:schemeClr val="bg1"/>
              </a:solidFill>
            </a:endParaRPr>
          </a:p>
          <a:p>
            <a:pPr eaLnBrk="1" hangingPunct="1"/>
            <a:endParaRPr lang="el-GR" dirty="0">
              <a:solidFill>
                <a:schemeClr val="bg1"/>
              </a:solidFill>
            </a:endParaRPr>
          </a:p>
          <a:p>
            <a:pPr lvl="1" eaLnBrk="1" hangingPunct="1"/>
            <a:endParaRPr lang="en-US" sz="2000" dirty="0">
              <a:solidFill>
                <a:schemeClr val="bg1"/>
              </a:solidFill>
              <a:latin typeface="Palatino Linotype" pitchFamily="18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λαμβάνομεν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τρέχοντ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ας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τοὺς ἵππους. </a:t>
            </a:r>
            <a:endParaRPr lang="en-US" dirty="0">
              <a:solidFill>
                <a:schemeClr val="bg1"/>
              </a:solidFill>
            </a:endParaRPr>
          </a:p>
          <a:p>
            <a:pPr eaLnBrk="1" hangingPunct="1"/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  <a:r>
              <a:rPr lang="en-US" dirty="0">
                <a:solidFill>
                  <a:schemeClr val="bg1"/>
                </a:solidFill>
              </a:rPr>
              <a:t> We catch the horses, </a:t>
            </a:r>
            <a:r>
              <a:rPr lang="en-US" dirty="0">
                <a:solidFill>
                  <a:srgbClr val="FFFF00"/>
                </a:solidFill>
              </a:rPr>
              <a:t>while </a:t>
            </a:r>
            <a:r>
              <a:rPr lang="en-US" b="1" dirty="0">
                <a:solidFill>
                  <a:srgbClr val="FFFF00"/>
                </a:solidFill>
              </a:rPr>
              <a:t>they</a:t>
            </a:r>
            <a:r>
              <a:rPr lang="en-US" dirty="0">
                <a:solidFill>
                  <a:srgbClr val="FFFF00"/>
                </a:solidFill>
              </a:rPr>
              <a:t> are running</a:t>
            </a:r>
            <a:r>
              <a:rPr lang="el-GR" dirty="0">
                <a:solidFill>
                  <a:srgbClr val="FFFF00"/>
                </a:solidFill>
              </a:rPr>
              <a:t>.</a:t>
            </a:r>
            <a:r>
              <a:rPr lang="en-US" dirty="0">
                <a:solidFill>
                  <a:srgbClr val="FFFF00"/>
                </a:solidFill>
              </a:rPr>
              <a:t> </a:t>
            </a:r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24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73914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FF00"/>
                </a:solidFill>
                <a:cs typeface="Times New Roman" pitchFamily="18" charset="0"/>
              </a:rPr>
              <a:t>Participles </a:t>
            </a:r>
            <a:endParaRPr lang="en-US" sz="2800" b="1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>
                <a:solidFill>
                  <a:schemeClr val="bg1"/>
                </a:solidFill>
              </a:rPr>
              <a:t>present participle refers to action happening </a:t>
            </a:r>
            <a:r>
              <a:rPr lang="en-US" dirty="0">
                <a:solidFill>
                  <a:srgbClr val="FFFF00"/>
                </a:solidFill>
              </a:rPr>
              <a:t>at the same time as </a:t>
            </a:r>
            <a:r>
              <a:rPr lang="en-US" dirty="0">
                <a:solidFill>
                  <a:schemeClr val="bg1"/>
                </a:solidFill>
              </a:rPr>
              <a:t>the main verb: </a:t>
            </a:r>
          </a:p>
          <a:p>
            <a:pPr eaLnBrk="1" hangingPunct="1"/>
            <a:endParaRPr lang="el-GR" dirty="0">
              <a:solidFill>
                <a:schemeClr val="bg1"/>
              </a:solidFill>
              <a:latin typeface="Palatino Linotype" pitchFamily="18" charset="0"/>
            </a:endParaRPr>
          </a:p>
          <a:p>
            <a:pPr eaLnBrk="1" hangingPunct="1"/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τρέχοντες </a:t>
            </a:r>
            <a:r>
              <a:rPr lang="el-GR" u="sng" dirty="0">
                <a:solidFill>
                  <a:schemeClr val="bg1"/>
                </a:solidFill>
                <a:latin typeface="Palatino Linotype" pitchFamily="18" charset="0"/>
              </a:rPr>
              <a:t>λαμβάνομεν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τοὺς ἵππους. </a:t>
            </a:r>
            <a:endParaRPr lang="en-US" dirty="0">
              <a:solidFill>
                <a:schemeClr val="bg1"/>
              </a:solidFill>
            </a:endParaRPr>
          </a:p>
          <a:p>
            <a:pPr eaLnBrk="1" hangingPunct="1"/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While we </a:t>
            </a:r>
            <a:r>
              <a:rPr lang="en-US" u="sng" dirty="0">
                <a:solidFill>
                  <a:srgbClr val="FFFF00"/>
                </a:solidFill>
              </a:rPr>
              <a:t>are</a:t>
            </a:r>
            <a:r>
              <a:rPr lang="en-US" dirty="0">
                <a:solidFill>
                  <a:srgbClr val="FFFF00"/>
                </a:solidFill>
              </a:rPr>
              <a:t> running, </a:t>
            </a:r>
            <a:r>
              <a:rPr lang="en-US" dirty="0">
                <a:solidFill>
                  <a:schemeClr val="bg1"/>
                </a:solidFill>
              </a:rPr>
              <a:t>we </a:t>
            </a:r>
            <a:r>
              <a:rPr lang="en-US" u="sng" dirty="0">
                <a:solidFill>
                  <a:schemeClr val="bg1"/>
                </a:solidFill>
              </a:rPr>
              <a:t>catch</a:t>
            </a:r>
            <a:r>
              <a:rPr lang="en-US" dirty="0">
                <a:solidFill>
                  <a:schemeClr val="bg1"/>
                </a:solidFill>
              </a:rPr>
              <a:t> the horses. </a:t>
            </a:r>
            <a:endParaRPr lang="el-GR" dirty="0">
              <a:solidFill>
                <a:schemeClr val="bg1"/>
              </a:solidFill>
            </a:endParaRPr>
          </a:p>
          <a:p>
            <a:pPr eaLnBrk="1" hangingPunct="1"/>
            <a:endParaRPr lang="el-GR" dirty="0">
              <a:solidFill>
                <a:schemeClr val="bg1"/>
              </a:solidFill>
            </a:endParaRPr>
          </a:p>
          <a:p>
            <a:pPr eaLnBrk="1" hangingPunct="1"/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τρέχοντες </a:t>
            </a:r>
            <a:r>
              <a:rPr lang="el-GR" u="sng" dirty="0">
                <a:solidFill>
                  <a:schemeClr val="bg1"/>
                </a:solidFill>
                <a:latin typeface="Palatino Linotype" pitchFamily="18" charset="0"/>
              </a:rPr>
              <a:t>ἐλαμβάνομεν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τοὺς ἵππους. </a:t>
            </a:r>
            <a:endParaRPr lang="en-US" dirty="0">
              <a:solidFill>
                <a:schemeClr val="bg1"/>
              </a:solidFill>
            </a:endParaRPr>
          </a:p>
          <a:p>
            <a:pPr eaLnBrk="1" hangingPunct="1"/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While we </a:t>
            </a:r>
            <a:r>
              <a:rPr lang="en-US" u="sng" dirty="0">
                <a:solidFill>
                  <a:srgbClr val="FFFF00"/>
                </a:solidFill>
              </a:rPr>
              <a:t>were</a:t>
            </a:r>
            <a:r>
              <a:rPr lang="en-US" dirty="0">
                <a:solidFill>
                  <a:srgbClr val="FFFF00"/>
                </a:solidFill>
              </a:rPr>
              <a:t> running, </a:t>
            </a:r>
            <a:r>
              <a:rPr lang="en-US" dirty="0">
                <a:solidFill>
                  <a:schemeClr val="bg1"/>
                </a:solidFill>
              </a:rPr>
              <a:t>we </a:t>
            </a:r>
            <a:r>
              <a:rPr lang="en-US" u="sng" dirty="0">
                <a:solidFill>
                  <a:schemeClr val="bg1"/>
                </a:solidFill>
              </a:rPr>
              <a:t>caught</a:t>
            </a:r>
            <a:r>
              <a:rPr lang="en-US" dirty="0">
                <a:solidFill>
                  <a:schemeClr val="bg1"/>
                </a:solidFill>
              </a:rPr>
              <a:t> the horses. </a:t>
            </a:r>
          </a:p>
        </p:txBody>
      </p:sp>
    </p:spTree>
    <p:extLst>
      <p:ext uri="{BB962C8B-B14F-4D97-AF65-F5344CB8AC3E}">
        <p14:creationId xmlns:p14="http://schemas.microsoft.com/office/powerpoint/2010/main" val="2331493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79248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FF00"/>
                </a:solidFill>
                <a:cs typeface="Times New Roman" pitchFamily="18" charset="0"/>
              </a:rPr>
              <a:t>Participles </a:t>
            </a:r>
            <a:endParaRPr lang="en-US" sz="2800" b="1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>
                <a:solidFill>
                  <a:schemeClr val="bg1"/>
                </a:solidFill>
              </a:rPr>
              <a:t>negative for a participle is normally </a:t>
            </a:r>
            <a:r>
              <a:rPr lang="el-GR" dirty="0">
                <a:solidFill>
                  <a:srgbClr val="FFFF00"/>
                </a:solidFill>
              </a:rPr>
              <a:t>οὐ</a:t>
            </a:r>
            <a:r>
              <a:rPr lang="en-US" dirty="0">
                <a:solidFill>
                  <a:schemeClr val="bg1"/>
                </a:solidFill>
              </a:rPr>
              <a:t>: </a:t>
            </a:r>
          </a:p>
          <a:p>
            <a:pPr eaLnBrk="1" hangingPunct="1"/>
            <a:endParaRPr lang="el-GR" dirty="0">
              <a:solidFill>
                <a:schemeClr val="bg1"/>
              </a:solidFill>
              <a:latin typeface="Palatino Linotype" pitchFamily="18" charset="0"/>
            </a:endParaRPr>
          </a:p>
          <a:p>
            <a:pPr eaLnBrk="1" hangingPunct="1"/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οὐ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τρέχοντες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u="sng" dirty="0">
                <a:solidFill>
                  <a:schemeClr val="bg1"/>
                </a:solidFill>
                <a:latin typeface="Palatino Linotype" pitchFamily="18" charset="0"/>
              </a:rPr>
              <a:t>ἐλαμβάνομεν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τοὺς ἵππους. </a:t>
            </a:r>
            <a:endParaRPr lang="en-US" dirty="0">
              <a:solidFill>
                <a:schemeClr val="bg1"/>
              </a:solidFill>
            </a:endParaRPr>
          </a:p>
          <a:p>
            <a:pPr eaLnBrk="1" hangingPunct="1"/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  <a:r>
              <a:rPr lang="en-US" dirty="0">
                <a:solidFill>
                  <a:schemeClr val="bg1"/>
                </a:solidFill>
              </a:rPr>
              <a:t> Although we were </a:t>
            </a:r>
            <a:r>
              <a:rPr lang="en-US" dirty="0">
                <a:solidFill>
                  <a:srgbClr val="FFFF00"/>
                </a:solidFill>
              </a:rPr>
              <a:t>not</a:t>
            </a:r>
            <a:r>
              <a:rPr lang="en-US" dirty="0">
                <a:solidFill>
                  <a:schemeClr val="bg1"/>
                </a:solidFill>
              </a:rPr>
              <a:t> running, we </a:t>
            </a:r>
            <a:r>
              <a:rPr lang="en-US" u="sng" dirty="0">
                <a:solidFill>
                  <a:schemeClr val="bg1"/>
                </a:solidFill>
              </a:rPr>
              <a:t>caught</a:t>
            </a:r>
            <a:r>
              <a:rPr lang="en-US" dirty="0">
                <a:solidFill>
                  <a:schemeClr val="bg1"/>
                </a:solidFill>
              </a:rPr>
              <a:t> the horses. </a:t>
            </a:r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87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7924800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FF00"/>
                </a:solidFill>
                <a:cs typeface="Times New Roman" pitchFamily="18" charset="0"/>
              </a:rPr>
              <a:t>Participles </a:t>
            </a:r>
            <a:endParaRPr lang="en-US" sz="2800" b="1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For </a:t>
            </a:r>
            <a:r>
              <a:rPr lang="en-US" dirty="0">
                <a:solidFill>
                  <a:schemeClr val="bg1"/>
                </a:solidFill>
              </a:rPr>
              <a:t>generic attributive participles, however, the negative is </a:t>
            </a:r>
            <a:r>
              <a:rPr lang="el-GR" dirty="0">
                <a:solidFill>
                  <a:srgbClr val="FFFF00"/>
                </a:solidFill>
              </a:rPr>
              <a:t>μή</a:t>
            </a:r>
            <a:r>
              <a:rPr lang="en-US" dirty="0">
                <a:solidFill>
                  <a:schemeClr val="bg1"/>
                </a:solidFill>
              </a:rPr>
              <a:t>: </a:t>
            </a:r>
          </a:p>
          <a:p>
            <a:pPr eaLnBrk="1" hangingPunct="1"/>
            <a:endParaRPr lang="en-US" dirty="0">
              <a:solidFill>
                <a:schemeClr val="bg1"/>
              </a:solidFill>
              <a:latin typeface="Palatino Linotype" pitchFamily="18" charset="0"/>
            </a:endParaRPr>
          </a:p>
          <a:p>
            <a:pPr lvl="1" eaLnBrk="1" hangingPunct="1"/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λαμβάνομεν τοὺς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μὴ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τρέχοντ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ας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ἵππους. </a:t>
            </a:r>
            <a:endParaRPr lang="en-US" dirty="0">
              <a:solidFill>
                <a:schemeClr val="bg1"/>
              </a:solidFill>
            </a:endParaRPr>
          </a:p>
          <a:p>
            <a:pPr eaLnBrk="1" hangingPunct="1"/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  <a:r>
              <a:rPr lang="en-US" dirty="0">
                <a:solidFill>
                  <a:schemeClr val="bg1"/>
                </a:solidFill>
              </a:rPr>
              <a:t> We catch horses </a:t>
            </a:r>
            <a:r>
              <a:rPr lang="en-US" dirty="0">
                <a:solidFill>
                  <a:srgbClr val="FFFF00"/>
                </a:solidFill>
              </a:rPr>
              <a:t>that do not run</a:t>
            </a:r>
            <a:r>
              <a:rPr lang="el-GR" dirty="0">
                <a:solidFill>
                  <a:srgbClr val="FFFF00"/>
                </a:solidFill>
              </a:rPr>
              <a:t>.</a:t>
            </a:r>
            <a:r>
              <a:rPr lang="en-US" dirty="0">
                <a:solidFill>
                  <a:srgbClr val="FFFF00"/>
                </a:solidFill>
              </a:rPr>
              <a:t> </a:t>
            </a:r>
          </a:p>
          <a:p>
            <a:pPr eaLnBrk="1" hangingPunct="1"/>
            <a:endParaRPr lang="el-GR" dirty="0">
              <a:solidFill>
                <a:schemeClr val="bg1"/>
              </a:solidFill>
            </a:endParaRPr>
          </a:p>
          <a:p>
            <a:pPr eaLnBrk="1" hangingPunct="1"/>
            <a:r>
              <a:rPr lang="en-US" dirty="0">
                <a:solidFill>
                  <a:schemeClr val="bg1"/>
                </a:solidFill>
              </a:rPr>
              <a:t>For circumstantial participles expressing a negative condition, the negative is </a:t>
            </a:r>
            <a:r>
              <a:rPr lang="el-GR" dirty="0">
                <a:solidFill>
                  <a:srgbClr val="FFFF00"/>
                </a:solidFill>
              </a:rPr>
              <a:t>μή</a:t>
            </a:r>
            <a:r>
              <a:rPr lang="en-US" dirty="0">
                <a:solidFill>
                  <a:schemeClr val="bg1"/>
                </a:solidFill>
              </a:rPr>
              <a:t>: </a:t>
            </a:r>
          </a:p>
          <a:p>
            <a:pPr eaLnBrk="1" hangingPunct="1"/>
            <a:endParaRPr lang="en-US" dirty="0">
              <a:solidFill>
                <a:schemeClr val="bg1"/>
              </a:solidFill>
              <a:latin typeface="Palatino Linotype" pitchFamily="18" charset="0"/>
            </a:endParaRPr>
          </a:p>
          <a:p>
            <a:pPr lvl="1" eaLnBrk="1" hangingPunct="1"/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λαμβάνομεν τοὺς ἵππους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μὴ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τρέχοντ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ας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. </a:t>
            </a:r>
            <a:endParaRPr lang="en-US" dirty="0">
              <a:solidFill>
                <a:schemeClr val="bg1"/>
              </a:solidFill>
            </a:endParaRPr>
          </a:p>
          <a:p>
            <a:pPr eaLnBrk="1" hangingPunct="1"/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  <a:r>
              <a:rPr lang="en-US" dirty="0">
                <a:solidFill>
                  <a:schemeClr val="bg1"/>
                </a:solidFill>
              </a:rPr>
              <a:t> We catch horses, </a:t>
            </a:r>
            <a:r>
              <a:rPr lang="en-US" dirty="0">
                <a:solidFill>
                  <a:srgbClr val="FFFF00"/>
                </a:solidFill>
              </a:rPr>
              <a:t>if they are not running</a:t>
            </a:r>
            <a:r>
              <a:rPr lang="el-GR" dirty="0">
                <a:solidFill>
                  <a:srgbClr val="FFFF00"/>
                </a:solidFill>
              </a:rPr>
              <a:t>.</a:t>
            </a:r>
            <a:r>
              <a:rPr lang="en-US" dirty="0">
                <a:solidFill>
                  <a:srgbClr val="FFFF00"/>
                </a:solidFill>
              </a:rPr>
              <a:t> </a:t>
            </a:r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23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67628" y="2057400"/>
            <a:ext cx="767703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rgbClr val="FFFF00"/>
                </a:solidFill>
              </a:rPr>
              <a:t>PARTICIPLE</a:t>
            </a:r>
          </a:p>
          <a:p>
            <a:pPr algn="ctr" eaLnBrk="1" hangingPunct="1"/>
            <a:endParaRPr lang="en-US" sz="2800" b="1" dirty="0">
              <a:solidFill>
                <a:srgbClr val="FFFF00"/>
              </a:solidFill>
            </a:endParaRPr>
          </a:p>
          <a:p>
            <a:pPr algn="ctr" eaLnBrk="1" hangingPunct="1"/>
            <a:r>
              <a:rPr lang="en-US" sz="2800" b="1" dirty="0">
                <a:solidFill>
                  <a:schemeClr val="bg1"/>
                </a:solidFill>
              </a:rPr>
              <a:t>verb stem + </a:t>
            </a:r>
            <a:r>
              <a:rPr lang="en-US" sz="2800" b="1" dirty="0" smtClean="0">
                <a:solidFill>
                  <a:schemeClr val="bg1"/>
                </a:solidFill>
              </a:rPr>
              <a:t>participle marker + </a:t>
            </a:r>
            <a:r>
              <a:rPr lang="en-US" sz="2800" b="1" dirty="0">
                <a:solidFill>
                  <a:schemeClr val="bg1"/>
                </a:solidFill>
              </a:rPr>
              <a:t>adjective ending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09600" y="4267200"/>
            <a:ext cx="2199641" cy="83099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b="1" dirty="0">
                <a:solidFill>
                  <a:srgbClr val="FFFF00"/>
                </a:solidFill>
              </a:rPr>
              <a:t>tense</a:t>
            </a:r>
            <a:r>
              <a:rPr lang="en-US" dirty="0">
                <a:solidFill>
                  <a:schemeClr val="bg1"/>
                </a:solidFill>
              </a:rPr>
              <a:t> of verb </a:t>
            </a:r>
          </a:p>
          <a:p>
            <a:pPr algn="ctr" eaLnBrk="1" hangingPunct="1"/>
            <a:r>
              <a:rPr lang="en-US" dirty="0" smtClean="0">
                <a:solidFill>
                  <a:schemeClr val="bg1"/>
                </a:solidFill>
              </a:rPr>
              <a:t>meaning </a:t>
            </a:r>
            <a:r>
              <a:rPr lang="en-US" dirty="0">
                <a:solidFill>
                  <a:schemeClr val="bg1"/>
                </a:solidFill>
              </a:rPr>
              <a:t>of verb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019800" y="4267200"/>
            <a:ext cx="2498725" cy="120015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FF00"/>
                </a:solidFill>
              </a:rPr>
              <a:t>number</a:t>
            </a:r>
            <a:r>
              <a:rPr lang="en-US">
                <a:solidFill>
                  <a:schemeClr val="bg1"/>
                </a:solidFill>
              </a:rPr>
              <a:t> of subject</a:t>
            </a:r>
          </a:p>
          <a:p>
            <a:pPr eaLnBrk="1" hangingPunct="1"/>
            <a:r>
              <a:rPr lang="en-US" b="1">
                <a:solidFill>
                  <a:srgbClr val="FFFF00"/>
                </a:solidFill>
              </a:rPr>
              <a:t>gender</a:t>
            </a:r>
            <a:r>
              <a:rPr lang="en-US">
                <a:solidFill>
                  <a:schemeClr val="bg1"/>
                </a:solidFill>
              </a:rPr>
              <a:t> of subject</a:t>
            </a:r>
          </a:p>
          <a:p>
            <a:pPr eaLnBrk="1" hangingPunct="1"/>
            <a:r>
              <a:rPr lang="en-US" b="1">
                <a:solidFill>
                  <a:srgbClr val="FFFF00"/>
                </a:solidFill>
              </a:rPr>
              <a:t>case</a:t>
            </a:r>
            <a:r>
              <a:rPr lang="en-US">
                <a:solidFill>
                  <a:schemeClr val="bg1"/>
                </a:solidFill>
              </a:rPr>
              <a:t> of subject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1676400" y="3442394"/>
            <a:ext cx="0" cy="82480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7239000" y="3442394"/>
            <a:ext cx="0" cy="824806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276600" y="4267199"/>
            <a:ext cx="2406428" cy="83099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b="1" dirty="0" smtClean="0">
                <a:solidFill>
                  <a:srgbClr val="FFFF00"/>
                </a:solidFill>
              </a:rPr>
              <a:t>voice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of </a:t>
            </a:r>
            <a:r>
              <a:rPr lang="en-US" dirty="0" smtClean="0">
                <a:solidFill>
                  <a:schemeClr val="bg1"/>
                </a:solidFill>
              </a:rPr>
              <a:t>verb</a:t>
            </a:r>
          </a:p>
          <a:p>
            <a:pPr algn="ctr" eaLnBrk="1" hangingPunct="1"/>
            <a:r>
              <a:rPr lang="en-US" b="1" dirty="0">
                <a:solidFill>
                  <a:srgbClr val="FFFF00"/>
                </a:solidFill>
              </a:rPr>
              <a:t>mood</a:t>
            </a:r>
            <a:r>
              <a:rPr lang="en-US" dirty="0">
                <a:solidFill>
                  <a:schemeClr val="bg1"/>
                </a:solidFill>
              </a:rPr>
              <a:t> = </a:t>
            </a:r>
            <a:r>
              <a:rPr lang="en-US" dirty="0" smtClean="0">
                <a:solidFill>
                  <a:schemeClr val="bg1"/>
                </a:solidFill>
              </a:rPr>
              <a:t>participle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H="1">
            <a:off x="4419600" y="3464272"/>
            <a:ext cx="0" cy="82480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01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7924800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FF00"/>
                </a:solidFill>
                <a:cs typeface="Times New Roman" pitchFamily="18" charset="0"/>
              </a:rPr>
              <a:t>Participles </a:t>
            </a:r>
            <a:endParaRPr lang="en-US" sz="2800" b="1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>
                <a:solidFill>
                  <a:schemeClr val="bg1"/>
                </a:solidFill>
              </a:rPr>
              <a:t>future active participle refers to action </a:t>
            </a:r>
            <a:r>
              <a:rPr lang="en-US" dirty="0">
                <a:solidFill>
                  <a:srgbClr val="FFFF00"/>
                </a:solidFill>
              </a:rPr>
              <a:t>after</a:t>
            </a:r>
            <a:r>
              <a:rPr lang="en-US" dirty="0">
                <a:solidFill>
                  <a:schemeClr val="bg1"/>
                </a:solidFill>
              </a:rPr>
              <a:t> the main verb: </a:t>
            </a:r>
          </a:p>
          <a:p>
            <a:pPr eaLnBrk="1" hangingPunct="1"/>
            <a:endParaRPr lang="el-GR" dirty="0">
              <a:solidFill>
                <a:schemeClr val="bg1"/>
              </a:solidFill>
              <a:latin typeface="Palatino Linotype" pitchFamily="18" charset="0"/>
            </a:endParaRPr>
          </a:p>
          <a:p>
            <a:pPr lvl="1" eaLnBrk="1" hangingPunct="1"/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λαμβάνομεν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φεύγοντας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τοὺς ἵππους. </a:t>
            </a:r>
            <a:endParaRPr lang="en-US" dirty="0">
              <a:solidFill>
                <a:schemeClr val="bg1"/>
              </a:solidFill>
            </a:endParaRPr>
          </a:p>
          <a:p>
            <a:pPr eaLnBrk="1" hangingPunct="1"/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  <a:r>
              <a:rPr lang="en-US" dirty="0">
                <a:solidFill>
                  <a:schemeClr val="bg1"/>
                </a:solidFill>
              </a:rPr>
              <a:t>We catch the horses, </a:t>
            </a:r>
            <a:r>
              <a:rPr lang="en-US" dirty="0">
                <a:solidFill>
                  <a:srgbClr val="FFFF00"/>
                </a:solidFill>
              </a:rPr>
              <a:t>while they are running away</a:t>
            </a:r>
            <a:r>
              <a:rPr lang="el-GR" dirty="0">
                <a:solidFill>
                  <a:srgbClr val="FFFF00"/>
                </a:solidFill>
              </a:rPr>
              <a:t>.</a:t>
            </a:r>
            <a:r>
              <a:rPr lang="en-US" dirty="0">
                <a:solidFill>
                  <a:srgbClr val="FFFF00"/>
                </a:solidFill>
              </a:rPr>
              <a:t> </a:t>
            </a:r>
            <a:endParaRPr lang="el-GR" dirty="0">
              <a:solidFill>
                <a:schemeClr val="bg1"/>
              </a:solidFill>
            </a:endParaRPr>
          </a:p>
          <a:p>
            <a:pPr eaLnBrk="1" hangingPunct="1"/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sz="2000" dirty="0">
                <a:solidFill>
                  <a:srgbClr val="FFFF00"/>
                </a:solidFill>
              </a:rPr>
              <a:t>present</a:t>
            </a:r>
            <a:r>
              <a:rPr lang="en-US" sz="2000" dirty="0">
                <a:solidFill>
                  <a:schemeClr val="bg1"/>
                </a:solidFill>
              </a:rPr>
              <a:t> participle</a:t>
            </a:r>
          </a:p>
          <a:p>
            <a:pPr eaLnBrk="1" hangingPunct="1"/>
            <a:endParaRPr lang="el-GR" dirty="0">
              <a:solidFill>
                <a:schemeClr val="bg1"/>
              </a:solidFill>
            </a:endParaRPr>
          </a:p>
          <a:p>
            <a:pPr lvl="1" eaLnBrk="1" hangingPunct="1"/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λαμβάνομεν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φεύξοντας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τοὺς ἵππους. </a:t>
            </a:r>
            <a:endParaRPr lang="en-US" dirty="0">
              <a:solidFill>
                <a:schemeClr val="bg1"/>
              </a:solidFill>
            </a:endParaRPr>
          </a:p>
          <a:p>
            <a:pPr eaLnBrk="1" hangingPunct="1"/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  <a:r>
              <a:rPr lang="en-US" dirty="0">
                <a:solidFill>
                  <a:schemeClr val="bg1"/>
                </a:solidFill>
              </a:rPr>
              <a:t>We catch the horses, </a:t>
            </a:r>
            <a:r>
              <a:rPr lang="en-US" dirty="0">
                <a:solidFill>
                  <a:srgbClr val="FFFF00"/>
                </a:solidFill>
              </a:rPr>
              <a:t>while they are about to run away</a:t>
            </a:r>
            <a:r>
              <a:rPr lang="el-GR" dirty="0">
                <a:solidFill>
                  <a:srgbClr val="FFFF00"/>
                </a:solidFill>
              </a:rPr>
              <a:t>.</a:t>
            </a:r>
            <a:r>
              <a:rPr lang="en-US" dirty="0">
                <a:solidFill>
                  <a:srgbClr val="FFFF00"/>
                </a:solidFill>
              </a:rPr>
              <a:t> </a:t>
            </a:r>
            <a:endParaRPr lang="el-GR" dirty="0">
              <a:solidFill>
                <a:schemeClr val="bg1"/>
              </a:solidFill>
            </a:endParaRPr>
          </a:p>
          <a:p>
            <a:pPr eaLnBrk="1" hangingPunct="1"/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sz="2000" dirty="0">
                <a:solidFill>
                  <a:srgbClr val="FFFF00"/>
                </a:solidFill>
              </a:rPr>
              <a:t>future</a:t>
            </a:r>
            <a:r>
              <a:rPr lang="en-US" sz="2000" dirty="0">
                <a:solidFill>
                  <a:schemeClr val="bg1"/>
                </a:solidFill>
              </a:rPr>
              <a:t> participle</a:t>
            </a:r>
          </a:p>
        </p:txBody>
      </p:sp>
    </p:spTree>
    <p:extLst>
      <p:ext uri="{BB962C8B-B14F-4D97-AF65-F5344CB8AC3E}">
        <p14:creationId xmlns:p14="http://schemas.microsoft.com/office/powerpoint/2010/main" val="128913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79248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FF00"/>
                </a:solidFill>
                <a:cs typeface="Times New Roman" pitchFamily="18" charset="0"/>
              </a:rPr>
              <a:t>Participles </a:t>
            </a:r>
            <a:endParaRPr lang="en-US" sz="2800" b="1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In </a:t>
            </a:r>
            <a:r>
              <a:rPr lang="en-US" dirty="0">
                <a:solidFill>
                  <a:schemeClr val="bg1"/>
                </a:solidFill>
              </a:rPr>
              <a:t>practice, the future active participle often expresses </a:t>
            </a:r>
            <a:r>
              <a:rPr lang="en-US" dirty="0">
                <a:solidFill>
                  <a:srgbClr val="FFFF00"/>
                </a:solidFill>
              </a:rPr>
              <a:t>purpose</a:t>
            </a:r>
            <a:r>
              <a:rPr lang="en-US" dirty="0">
                <a:solidFill>
                  <a:schemeClr val="bg1"/>
                </a:solidFill>
              </a:rPr>
              <a:t>: </a:t>
            </a:r>
          </a:p>
          <a:p>
            <a:pPr eaLnBrk="1" hangingPunct="1"/>
            <a:endParaRPr lang="el-GR" dirty="0">
              <a:solidFill>
                <a:schemeClr val="bg1"/>
              </a:solidFill>
              <a:latin typeface="Palatino Linotype" pitchFamily="18" charset="0"/>
            </a:endParaRPr>
          </a:p>
          <a:p>
            <a:pPr eaLnBrk="1" hangingPunct="1"/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ἐτρέχομεν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b="1" dirty="0">
                <a:solidFill>
                  <a:srgbClr val="FFFF00"/>
                </a:solidFill>
                <a:latin typeface="Palatino Linotype" pitchFamily="18" charset="0"/>
              </a:rPr>
              <a:t>διώξοντες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τοὺς ἵππους. </a:t>
            </a:r>
            <a:endParaRPr lang="en-US" dirty="0">
              <a:solidFill>
                <a:schemeClr val="bg1"/>
              </a:solidFill>
            </a:endParaRPr>
          </a:p>
          <a:p>
            <a:pPr eaLnBrk="1" hangingPunct="1"/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eaLnBrk="1" hangingPunct="1"/>
            <a:r>
              <a:rPr lang="en-US" dirty="0">
                <a:solidFill>
                  <a:schemeClr val="bg1"/>
                </a:solidFill>
              </a:rPr>
              <a:t>We were running, </a:t>
            </a:r>
            <a:r>
              <a:rPr lang="en-US" dirty="0">
                <a:solidFill>
                  <a:srgbClr val="FFFF00"/>
                </a:solidFill>
              </a:rPr>
              <a:t>when we were about to chase </a:t>
            </a:r>
            <a:r>
              <a:rPr lang="en-US" dirty="0">
                <a:solidFill>
                  <a:schemeClr val="bg1"/>
                </a:solidFill>
              </a:rPr>
              <a:t>the horses. </a:t>
            </a:r>
          </a:p>
          <a:p>
            <a:pPr eaLnBrk="1" hangingPunct="1"/>
            <a:endParaRPr lang="en-US" dirty="0">
              <a:solidFill>
                <a:schemeClr val="bg1"/>
              </a:solidFill>
            </a:endParaRPr>
          </a:p>
          <a:p>
            <a:pPr eaLnBrk="1" hangingPunct="1"/>
            <a:r>
              <a:rPr lang="en-US" dirty="0">
                <a:solidFill>
                  <a:schemeClr val="bg1"/>
                </a:solidFill>
              </a:rPr>
              <a:t>We were running, </a:t>
            </a:r>
            <a:r>
              <a:rPr lang="en-US" dirty="0">
                <a:solidFill>
                  <a:srgbClr val="FFFF00"/>
                </a:solidFill>
              </a:rPr>
              <a:t>in order to chase </a:t>
            </a:r>
            <a:r>
              <a:rPr lang="en-US" dirty="0">
                <a:solidFill>
                  <a:schemeClr val="bg1"/>
                </a:solidFill>
              </a:rPr>
              <a:t>the horses. </a:t>
            </a:r>
            <a:endParaRPr lang="el-GR" dirty="0">
              <a:solidFill>
                <a:schemeClr val="bg1"/>
              </a:solidFill>
            </a:endParaRPr>
          </a:p>
          <a:p>
            <a:pPr eaLnBrk="1" hangingPunct="1"/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787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685800" y="1971675"/>
            <a:ext cx="8229600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Participles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>
                <a:solidFill>
                  <a:schemeClr val="bg1"/>
                </a:solidFill>
              </a:rPr>
              <a:t>aorist participle often refers to action </a:t>
            </a:r>
            <a:r>
              <a:rPr lang="en-US" dirty="0">
                <a:solidFill>
                  <a:srgbClr val="FFFF00"/>
                </a:solidFill>
              </a:rPr>
              <a:t>prior to </a:t>
            </a:r>
            <a:r>
              <a:rPr lang="en-US" dirty="0">
                <a:solidFill>
                  <a:schemeClr val="bg1"/>
                </a:solidFill>
              </a:rPr>
              <a:t>another verb.</a:t>
            </a:r>
          </a:p>
          <a:p>
            <a:pPr eaLnBrk="1" hangingPunct="1"/>
            <a:endParaRPr lang="en-US" dirty="0">
              <a:solidFill>
                <a:schemeClr val="bg1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λαβόντες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οἱ ἄνθρωποι τοὺς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ἵππους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</a:rPr>
              <a:t>,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ἤγαγον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οἴκαδε. </a:t>
            </a:r>
            <a:endParaRPr lang="en-US" dirty="0">
              <a:solidFill>
                <a:schemeClr val="bg1"/>
              </a:solidFill>
              <a:latin typeface="Palatino Linotype" pitchFamily="18" charset="0"/>
            </a:endParaRPr>
          </a:p>
          <a:p>
            <a:pPr eaLnBrk="1" hangingPunct="1"/>
            <a:r>
              <a:rPr lang="en-US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  <a:r>
              <a:rPr lang="en-US" dirty="0">
                <a:solidFill>
                  <a:srgbClr val="FFFF00"/>
                </a:solidFill>
              </a:rPr>
              <a:t>After</a:t>
            </a:r>
            <a:r>
              <a:rPr lang="en-US" dirty="0">
                <a:solidFill>
                  <a:schemeClr val="bg1"/>
                </a:solidFill>
              </a:rPr>
              <a:t> the men </a:t>
            </a:r>
            <a:r>
              <a:rPr lang="en-US" dirty="0">
                <a:solidFill>
                  <a:srgbClr val="FFFF00"/>
                </a:solidFill>
              </a:rPr>
              <a:t>captured the horses,</a:t>
            </a:r>
            <a:r>
              <a:rPr lang="en-US" dirty="0">
                <a:solidFill>
                  <a:schemeClr val="bg1"/>
                </a:solidFill>
              </a:rPr>
              <a:t> they led them home. </a:t>
            </a:r>
            <a:endParaRPr lang="el-GR" dirty="0">
              <a:solidFill>
                <a:schemeClr val="bg1"/>
              </a:solidFill>
            </a:endParaRPr>
          </a:p>
          <a:p>
            <a:pPr lvl="1" eaLnBrk="1" hangingPunct="1"/>
            <a:r>
              <a:rPr lang="el-GR" dirty="0">
                <a:solidFill>
                  <a:schemeClr val="bg1"/>
                </a:solidFill>
              </a:rPr>
              <a:t>	 Τ</a:t>
            </a:r>
            <a:r>
              <a:rPr lang="en-US" dirty="0">
                <a:solidFill>
                  <a:schemeClr val="bg1"/>
                </a:solidFill>
              </a:rPr>
              <a:t>he men </a:t>
            </a:r>
            <a:r>
              <a:rPr lang="en-US" dirty="0">
                <a:solidFill>
                  <a:srgbClr val="FFFF00"/>
                </a:solidFill>
              </a:rPr>
              <a:t>captured the horses,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before</a:t>
            </a:r>
            <a:r>
              <a:rPr lang="en-US" dirty="0">
                <a:solidFill>
                  <a:schemeClr val="bg1"/>
                </a:solidFill>
              </a:rPr>
              <a:t> they led them home. </a:t>
            </a:r>
          </a:p>
        </p:txBody>
      </p:sp>
    </p:spTree>
    <p:extLst>
      <p:ext uri="{BB962C8B-B14F-4D97-AF65-F5344CB8AC3E}">
        <p14:creationId xmlns:p14="http://schemas.microsoft.com/office/powerpoint/2010/main" val="175480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876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enitive Absolute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 have seen how often Greek chains verbs together by making one or more of the verbs participles. </a:t>
            </a:r>
          </a:p>
          <a:p>
            <a:pPr marL="609600" indent="-609600" eaLnBrk="1" hangingPunct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Participles always modify their subjects, so a participle modifies whatever noun is its subject. </a:t>
            </a:r>
          </a:p>
          <a:p>
            <a:pPr marL="609600" indent="-609600" eaLnBrk="1" hangingPunct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 the subject-noun is not part of a sentence already, however, the problem arises: what case should the noun and participle be?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470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Genitive Absolute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this situation, there is sort of a default setting.  If the subject-noun of the participle is not part of the main sentence, then both this noun and the participle by default go into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genitive case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called the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Genitive Absolute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(&lt; Latin </a:t>
            </a:r>
            <a:r>
              <a:rPr lang="en-US" sz="24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absolutus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“cast off”).  </a:t>
            </a:r>
          </a:p>
          <a:p>
            <a:pPr marL="609600" indent="-609600" eaLnBrk="1" hangingPunct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Translate the clause like any other circumstantial participle, but the Genitive case has no particular meaning in this construction.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375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572000"/>
          </a:xfrm>
        </p:spPr>
        <p:txBody>
          <a:bodyPr/>
          <a:lstStyle/>
          <a:p>
            <a:pPr marL="609600" indent="-609600">
              <a:buNone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Genitive Absolute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example: </a:t>
            </a:r>
          </a:p>
          <a:p>
            <a:pPr marL="57150" indent="0">
              <a:buNone/>
            </a:pPr>
            <a:endParaRPr lang="en-US" sz="2400" dirty="0" smtClean="0">
              <a:solidFill>
                <a:srgbClr val="FFFF00"/>
              </a:solidFill>
              <a:latin typeface="Palatino Linotype" pitchFamily="18" charset="0"/>
            </a:endParaRPr>
          </a:p>
          <a:p>
            <a:pPr marL="57150" indent="0">
              <a:buNone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ἀφίκοντο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</a:rPr>
              <a:t> μὲν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οἱ πολέμιοι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</a:rPr>
              <a:t>, ἐκ δὲ τῆς πόλεως ἐλείπομεν.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enemy arrived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	but we were already leaving the city. </a:t>
            </a:r>
          </a:p>
          <a:p>
            <a:pPr marL="57150" indent="0">
              <a:buNone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>
              <a:buNone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ἀφικομένων τῶν πολεμίων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</a:rPr>
              <a:t> ἐκ τῆς πόλεως ἐλείπομεν. 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</a:endParaRPr>
          </a:p>
          <a:p>
            <a:pPr marL="57150" indent="0">
              <a:buNone/>
            </a:pP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When the enemy arrived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	we were already leaving the city.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55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Next class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(someday, Month ##, 2013)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Classical reading </a:t>
            </a:r>
          </a:p>
          <a:p>
            <a:pPr lvl="1"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Biblical reading 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49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6705600" cy="46482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Participles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</a:pP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participles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are both  </a:t>
            </a:r>
          </a:p>
          <a:p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which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modify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their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subjects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using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 endings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(instead of using personal endings to indicate their subject)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djectives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which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describe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 noun as involved in a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verbal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action </a:t>
            </a:r>
          </a:p>
        </p:txBody>
      </p:sp>
    </p:spTree>
    <p:extLst>
      <p:ext uri="{BB962C8B-B14F-4D97-AF65-F5344CB8AC3E}">
        <p14:creationId xmlns:p14="http://schemas.microsoft.com/office/powerpoint/2010/main" val="79040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Participles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90550" indent="-533400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After the indicative mood, participles are the second most common mood in Greek.</a:t>
            </a:r>
          </a:p>
          <a:p>
            <a:pPr marL="590550" indent="-533400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general, nearly a third of Greek verbs appear in participle form.</a:t>
            </a:r>
          </a:p>
        </p:txBody>
      </p:sp>
    </p:spTree>
    <p:extLst>
      <p:ext uri="{BB962C8B-B14F-4D97-AF65-F5344CB8AC3E}">
        <p14:creationId xmlns:p14="http://schemas.microsoft.com/office/powerpoint/2010/main" val="286125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391400" cy="46482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Participles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exist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>
              <a:buFontTx/>
              <a:buAutoNum type="arabicPeriod"/>
            </a:pP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tense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>
              <a:buFontTx/>
              <a:buAutoNum type="arabicPeriod"/>
            </a:pP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Future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tense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>
              <a:buFontTx/>
              <a:buAutoNum type="arabicPeriod"/>
            </a:pP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Aorist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tense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Participles use the same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stem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 each tense that the verb uses in the indicative or infinitive moods. </a:t>
            </a:r>
          </a:p>
          <a:p>
            <a:pPr marL="590550" indent="-533400">
              <a:buNone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Participles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exist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both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middle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voices, but they use different markers for each voice. 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90550" indent="-53340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90550" indent="-533400">
              <a:buNone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42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648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Participles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0600" lvl="1" indent="-533400" eaLnBrk="1" hangingPunct="1"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participles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 the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active voice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use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marker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between the stem and adjective ending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declension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endings for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masculine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1"/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declension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endings for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990600" lvl="1" indent="-533400"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(-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ᾰ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in the Nominative and Accusative singular) </a:t>
            </a:r>
          </a:p>
          <a:p>
            <a:pPr marL="990600" lvl="1" indent="-533400" eaLnBrk="1" hangingPunct="1">
              <a:buFontTx/>
              <a:buNone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859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7239000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FFFF00"/>
                </a:solidFill>
                <a:cs typeface="Times New Roman" pitchFamily="18" charset="0"/>
              </a:rPr>
              <a:t>present active participle </a:t>
            </a:r>
            <a:r>
              <a:rPr lang="en-US" sz="2800" b="1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endParaRPr lang="en-US" sz="2800" b="1" dirty="0">
              <a:solidFill>
                <a:srgbClr val="FFFF00"/>
              </a:solidFill>
              <a:latin typeface="Palatino Linotype" pitchFamily="18" charset="0"/>
            </a:endParaRPr>
          </a:p>
          <a:p>
            <a:pPr marL="590550" indent="-533400">
              <a:buNone/>
            </a:pPr>
            <a:r>
              <a:rPr lang="en-US" dirty="0" smtClean="0">
                <a:solidFill>
                  <a:schemeClr val="bg1"/>
                </a:solidFill>
                <a:cs typeface="Times New Roman" pitchFamily="18" charset="0"/>
              </a:rPr>
              <a:t>The </a:t>
            </a:r>
            <a:r>
              <a:rPr lang="en-US" dirty="0">
                <a:solidFill>
                  <a:schemeClr val="bg1"/>
                </a:solidFill>
                <a:cs typeface="Times New Roman" pitchFamily="18" charset="0"/>
              </a:rPr>
              <a:t>pattern for </a:t>
            </a:r>
            <a:r>
              <a:rPr lang="en-US" dirty="0" smtClean="0">
                <a:solidFill>
                  <a:schemeClr val="bg1"/>
                </a:solidFill>
                <a:cs typeface="Times New Roman" pitchFamily="18" charset="0"/>
              </a:rPr>
              <a:t>present active participles is  </a:t>
            </a:r>
            <a:endParaRPr lang="en-US" dirty="0">
              <a:solidFill>
                <a:schemeClr val="bg1"/>
              </a:solidFill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cs typeface="Times New Roman" pitchFamily="18" charset="0"/>
              </a:rPr>
              <a:t>present </a:t>
            </a:r>
            <a:r>
              <a:rPr lang="en-US" dirty="0">
                <a:solidFill>
                  <a:schemeClr val="bg1"/>
                </a:solidFill>
                <a:cs typeface="Times New Roman" pitchFamily="18" charset="0"/>
              </a:rPr>
              <a:t>stem +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ντ </a:t>
            </a:r>
            <a:r>
              <a:rPr lang="en-US" dirty="0">
                <a:solidFill>
                  <a:schemeClr val="bg1"/>
                </a:solidFill>
                <a:cs typeface="Times New Roman" pitchFamily="18" charset="0"/>
              </a:rPr>
              <a:t>+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l-GR" dirty="0">
                <a:solidFill>
                  <a:schemeClr val="bg1"/>
                </a:solidFill>
              </a:rPr>
              <a:t>–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ς</a:t>
            </a:r>
            <a:r>
              <a:rPr lang="el-GR" dirty="0">
                <a:solidFill>
                  <a:schemeClr val="bg1"/>
                </a:solidFill>
              </a:rPr>
              <a:t>  –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σα</a:t>
            </a:r>
            <a:r>
              <a:rPr lang="el-GR" dirty="0">
                <a:solidFill>
                  <a:schemeClr val="bg1"/>
                </a:solidFill>
              </a:rPr>
              <a:t> –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ν</a:t>
            </a:r>
            <a:endParaRPr lang="en-US" dirty="0">
              <a:solidFill>
                <a:srgbClr val="FFFF00"/>
              </a:solidFill>
              <a:latin typeface="Palatino Linotype" pitchFamily="18" charset="0"/>
            </a:endParaRPr>
          </a:p>
          <a:p>
            <a:pPr lvl="2"/>
            <a:r>
              <a:rPr lang="en-US" sz="2000" dirty="0" smtClean="0">
                <a:solidFill>
                  <a:schemeClr val="bg1"/>
                </a:solidFill>
              </a:rPr>
              <a:t>For -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</a:rPr>
              <a:t>ω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cs typeface="Times New Roman" pitchFamily="18" charset="0"/>
              </a:rPr>
              <a:t>verbs, the combination with thematic vowel yields  </a:t>
            </a:r>
          </a:p>
          <a:p>
            <a:pPr lvl="2"/>
            <a:r>
              <a:rPr lang="el-GR" sz="2000" dirty="0" smtClean="0">
                <a:solidFill>
                  <a:schemeClr val="bg1"/>
                </a:solidFill>
              </a:rPr>
              <a:t>–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</a:rPr>
              <a:t>ων</a:t>
            </a:r>
            <a:r>
              <a:rPr lang="el-GR" sz="2000" dirty="0">
                <a:solidFill>
                  <a:schemeClr val="bg1"/>
                </a:solidFill>
              </a:rPr>
              <a:t>  –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</a:rPr>
              <a:t>ουσα</a:t>
            </a:r>
            <a:r>
              <a:rPr lang="el-GR" sz="2000" dirty="0">
                <a:solidFill>
                  <a:schemeClr val="bg1"/>
                </a:solidFill>
              </a:rPr>
              <a:t> –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</a:rPr>
              <a:t>ον</a:t>
            </a:r>
            <a:r>
              <a:rPr lang="el-GR" sz="2000" dirty="0">
                <a:solidFill>
                  <a:schemeClr val="bg1"/>
                </a:solidFill>
              </a:rPr>
              <a:t> </a:t>
            </a:r>
            <a:endParaRPr lang="en-US" sz="2000" dirty="0">
              <a:solidFill>
                <a:schemeClr val="bg1"/>
              </a:solidFill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One </a:t>
            </a:r>
            <a:r>
              <a:rPr lang="en-US" dirty="0">
                <a:solidFill>
                  <a:schemeClr val="bg1"/>
                </a:solidFill>
              </a:rPr>
              <a:t>of the most common and useful participles is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the </a:t>
            </a:r>
            <a:r>
              <a:rPr lang="en-US" b="1" dirty="0">
                <a:solidFill>
                  <a:srgbClr val="FFFF00"/>
                </a:solidFill>
              </a:rPr>
              <a:t>present active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participle </a:t>
            </a:r>
            <a:r>
              <a:rPr lang="en-US" dirty="0" smtClean="0">
                <a:solidFill>
                  <a:schemeClr val="bg1"/>
                </a:solidFill>
              </a:rPr>
              <a:t>of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</a:rPr>
              <a:t>εἰμί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“be” </a:t>
            </a:r>
            <a:endParaRPr lang="en-US" dirty="0" smtClean="0">
              <a:solidFill>
                <a:schemeClr val="bg1"/>
              </a:solidFill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endParaRPr lang="en-US" sz="2000" dirty="0" smtClean="0">
              <a:solidFill>
                <a:schemeClr val="bg1"/>
              </a:solidFill>
            </a:endParaRP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The </a:t>
            </a:r>
            <a:r>
              <a:rPr lang="en-US" sz="2000" dirty="0">
                <a:solidFill>
                  <a:schemeClr val="bg1"/>
                </a:solidFill>
              </a:rPr>
              <a:t>masculine forms </a:t>
            </a:r>
            <a:r>
              <a:rPr lang="en-US" sz="2000" dirty="0" smtClean="0">
                <a:solidFill>
                  <a:schemeClr val="bg1"/>
                </a:solidFill>
              </a:rPr>
              <a:t>will be familiar from the noun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</a:rPr>
              <a:t>ἄρχων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</a:rPr>
              <a:t>,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</a:rPr>
              <a:t>ἄρχοντος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</a:rPr>
              <a:t>ὁ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cs typeface="Times New Roman" pitchFamily="18" charset="0"/>
              </a:rPr>
              <a:t>“ruler” </a:t>
            </a:r>
            <a:r>
              <a:rPr lang="en-US" sz="2000" dirty="0">
                <a:solidFill>
                  <a:schemeClr val="bg1"/>
                </a:solidFill>
                <a:cs typeface="Times New Roman" pitchFamily="18" charset="0"/>
              </a:rPr>
              <a:t>in </a:t>
            </a:r>
            <a:r>
              <a:rPr lang="en-US" sz="2000" dirty="0" smtClean="0">
                <a:solidFill>
                  <a:schemeClr val="bg1"/>
                </a:solidFill>
                <a:cs typeface="Times New Roman" pitchFamily="18" charset="0"/>
              </a:rPr>
              <a:t>Unit 3. In fact, this word is actually a participle that was used so much it was also used as a noun. 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4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9334</TotalTime>
  <Words>2175</Words>
  <Application>Microsoft Office PowerPoint</Application>
  <PresentationFormat>On-screen Show (4:3)</PresentationFormat>
  <Paragraphs>474</Paragraphs>
  <Slides>46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Ancient Greek for Everyone: A New Digital Resource for Beginning Greek 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1001 Elementary Greek</dc:title>
  <dc:creator>Wilfred E Major</dc:creator>
  <cp:lastModifiedBy>Wilfred E Major</cp:lastModifiedBy>
  <cp:revision>745</cp:revision>
  <dcterms:created xsi:type="dcterms:W3CDTF">2012-08-17T18:41:45Z</dcterms:created>
  <dcterms:modified xsi:type="dcterms:W3CDTF">2013-08-09T16:17:16Z</dcterms:modified>
</cp:coreProperties>
</file>